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4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Helvetica Neue" panose="020B0604020202020204" charset="0"/>
      <p:regular r:id="rId52"/>
      <p:bold r:id="rId53"/>
      <p:italic r:id="rId54"/>
      <p:boldItalic r:id="rId55"/>
    </p:embeddedFont>
    <p:embeddedFont>
      <p:font typeface="Ubuntu"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13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5.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e43d68902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3e43d68902_2_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2" name="Google Shape;212;g3e43d68902_2_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0173dd2e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g40173dd2ef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4" name="Google Shape;284;g40173dd2ef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e43d68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3e43d689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3" name="Google Shape;293;g3e43d68902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0173dd2e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40173dd2ef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g40173dd2ef_0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0173dd2e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40173dd2ef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9" name="Google Shape;309;g40173dd2ef_0_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0173dd2e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g40173dd2ef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6" name="Google Shape;316;g40173dd2ef_0_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40173dd2e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40173dd2ef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3" name="Google Shape;323;g40173dd2ef_0_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0173dd2e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40173dd2ef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1" name="Google Shape;331;g40173dd2ef_0_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062012e41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4062012e41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8" name="Google Shape;338;g4062012e41_2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062012e41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4062012e41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6" name="Google Shape;346;g4062012e41_2_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0173dd2e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g40173dd2ef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g40173dd2ef_0_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e43d68902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3e43d68902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1" name="Google Shape;221;g3e43d68902_2_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04a257c2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404a257c2e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g404a257c2e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4062012e4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g4062012e4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1" name="Google Shape;371;g4062012e41_2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404a257c2e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g404a257c2e_1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8" name="Google Shape;378;g404a257c2e_1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40173dd2e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g40173dd2ef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85" name="Google Shape;385;g40173dd2ef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0173dd2e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40173dd2ef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2" name="Google Shape;392;g40173dd2ef_0_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0173dd2ef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g40173dd2ef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9" name="Google Shape;399;g40173dd2ef_0_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40173dd2e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40173dd2ef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06" name="Google Shape;406;g40173dd2ef_0_1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0173dd2ef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40173dd2ef_1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4" name="Google Shape;414;g40173dd2ef_1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40173dd2e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40173dd2ef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g40173dd2ef_1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0173dd2ef_3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31" name="Google Shape;431;g40173dd2ef_3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e43d6890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3e43d6890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8" name="Google Shape;228;g3e43d68902_0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40173dd2ef_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76" name="Google Shape;476;g40173dd2ef_3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40173dd2ef_3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42" name="Google Shape;542;g40173dd2ef_3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40173dd2ef_3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13" name="Google Shape;613;g40173dd2ef_3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40173dd2ef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g40173dd2ef_1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93" name="Google Shape;693;g40173dd2ef_1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40173dd2ef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40173dd2ef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02" name="Google Shape;702;g40173dd2ef_1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40173dd2ef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0" name="Google Shape;710;g40173dd2ef_1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11" name="Google Shape;711;g40173dd2ef_1_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0173dd2ef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40173dd2ef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1" name="Google Shape;721;g40173dd2ef_1_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40528094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g405280949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0"/>
              </a:spcBef>
              <a:spcAft>
                <a:spcPts val="1300"/>
              </a:spcAft>
              <a:buSzPts val="1100"/>
              <a:buNone/>
            </a:pPr>
            <a:endParaRPr sz="1200">
              <a:solidFill>
                <a:schemeClr val="dk1"/>
              </a:solidFill>
              <a:latin typeface="Calibri"/>
              <a:ea typeface="Calibri"/>
              <a:cs typeface="Calibri"/>
              <a:sym typeface="Calibri"/>
            </a:endParaRPr>
          </a:p>
        </p:txBody>
      </p:sp>
      <p:sp>
        <p:nvSpPr>
          <p:cNvPr id="731" name="Google Shape;731;g4052809497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40173dd2ef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g40173dd2ef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1" name="Google Shape;741;g40173dd2ef_1_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0173dd2ef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g40173dd2ef_1_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This collection of fact-checked TV news clips was done manually.</a:t>
            </a:r>
            <a:endParaRPr sz="1200">
              <a:solidFill>
                <a:schemeClr val="dk1"/>
              </a:solidFill>
              <a:latin typeface="Calibri"/>
              <a:ea typeface="Calibri"/>
              <a:cs typeface="Calibri"/>
              <a:sym typeface="Calibri"/>
            </a:endParaRPr>
          </a:p>
        </p:txBody>
      </p:sp>
      <p:sp>
        <p:nvSpPr>
          <p:cNvPr id="751" name="Google Shape;751;g40173dd2ef_1_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e43d6890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3e43d6890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6" name="Google Shape;236;g3e43d68902_0_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40173dd2ef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g40173dd2ef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 filtered/non-raw version -- is mostly doing a random set of things to try to find the "best OCR" for the entire minute, etc. (using some `simhash` techniques to identify "similar" (or approximately similar) OCR-ed output in a given minute, etc.</a:t>
            </a:r>
            <a:endParaRPr sz="1200">
              <a:solidFill>
                <a:schemeClr val="dk1"/>
              </a:solidFill>
              <a:latin typeface="Calibri"/>
              <a:ea typeface="Calibri"/>
              <a:cs typeface="Calibri"/>
              <a:sym typeface="Calibri"/>
            </a:endParaRPr>
          </a:p>
        </p:txBody>
      </p:sp>
      <p:sp>
        <p:nvSpPr>
          <p:cNvPr id="760" name="Google Shape;760;g40173dd2ef_1_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40173dd2ef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g40173dd2ef_1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rtl="0">
              <a:lnSpc>
                <a:spcPct val="150000"/>
              </a:lnSpc>
              <a:spcBef>
                <a:spcPts val="0"/>
              </a:spcBef>
              <a:spcAft>
                <a:spcPts val="1300"/>
              </a:spcAft>
              <a:buClr>
                <a:schemeClr val="dk1"/>
              </a:buClr>
              <a:buSzPts val="1100"/>
              <a:buFont typeface="Arial"/>
              <a:buNone/>
            </a:pPr>
            <a:r>
              <a:rPr lang="en" sz="1150">
                <a:solidFill>
                  <a:srgbClr val="555555"/>
                </a:solidFill>
                <a:highlight>
                  <a:srgbClr val="FFFFFF"/>
                </a:highlight>
              </a:rPr>
              <a:t>Opened Captions servers can pull a CC stream over a serial port, or (more likely) they will connect to an existing Opened Captions server and pull the stream from there. What that means in de-jargon is that anybody can set up a server that does exactly what mine is doing, even if they don’t have access to hardware, software, or a live TV stream.</a:t>
            </a:r>
            <a:endParaRPr sz="1200">
              <a:solidFill>
                <a:schemeClr val="dk1"/>
              </a:solidFill>
              <a:latin typeface="Calibri"/>
              <a:ea typeface="Calibri"/>
              <a:cs typeface="Calibri"/>
              <a:sym typeface="Calibri"/>
            </a:endParaRPr>
          </a:p>
        </p:txBody>
      </p:sp>
      <p:sp>
        <p:nvSpPr>
          <p:cNvPr id="770" name="Google Shape;770;g40173dd2ef_1_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40173dd2e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g40173dd2ef_1_1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0"/>
              </a:spcBef>
              <a:spcAft>
                <a:spcPts val="1300"/>
              </a:spcAft>
              <a:buSzPts val="1100"/>
              <a:buNone/>
            </a:pPr>
            <a:endParaRPr sz="1200">
              <a:solidFill>
                <a:schemeClr val="dk1"/>
              </a:solidFill>
              <a:latin typeface="Calibri"/>
              <a:ea typeface="Calibri"/>
              <a:cs typeface="Calibri"/>
              <a:sym typeface="Calibri"/>
            </a:endParaRPr>
          </a:p>
        </p:txBody>
      </p:sp>
      <p:sp>
        <p:nvSpPr>
          <p:cNvPr id="779" name="Google Shape;779;g40173dd2ef_1_1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40173dd2ef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7" name="Google Shape;787;g40173dd2ef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0"/>
              </a:spcBef>
              <a:spcAft>
                <a:spcPts val="1300"/>
              </a:spcAft>
              <a:buSzPts val="1100"/>
              <a:buNone/>
            </a:pPr>
            <a:endParaRPr sz="1200">
              <a:solidFill>
                <a:schemeClr val="dk1"/>
              </a:solidFill>
              <a:latin typeface="Calibri"/>
              <a:ea typeface="Calibri"/>
              <a:cs typeface="Calibri"/>
              <a:sym typeface="Calibri"/>
            </a:endParaRPr>
          </a:p>
        </p:txBody>
      </p:sp>
      <p:sp>
        <p:nvSpPr>
          <p:cNvPr id="788" name="Google Shape;788;g40173dd2ef_1_1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e43d6890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3e43d68902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44" name="Google Shape;244;g3e43d68902_0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e43d6890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3e43d68902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1" name="Google Shape;251;g3e43d68902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065c9d3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4065c9d36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9" name="Google Shape;259;g4065c9d366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0173dd2e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40173dd2ef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67" name="Google Shape;267;g40173dd2ef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0173dd2e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40173dd2ef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6" name="Google Shape;276;g40173dd2ef_0_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685800" y="1597819"/>
            <a:ext cx="7772400" cy="11025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9" name="Google Shape;59;p14"/>
          <p:cNvSpPr txBox="1">
            <a:spLocks noGrp="1"/>
          </p:cNvSpPr>
          <p:nvPr>
            <p:ph type="subTitle" idx="1"/>
          </p:nvPr>
        </p:nvSpPr>
        <p:spPr>
          <a:xfrm>
            <a:off x="1371600" y="2914650"/>
            <a:ext cx="6400800" cy="1314600"/>
          </a:xfrm>
          <a:prstGeom prst="rect">
            <a:avLst/>
          </a:prstGeom>
          <a:noFill/>
          <a:ln>
            <a:noFill/>
          </a:ln>
        </p:spPr>
        <p:txBody>
          <a:bodyPr spcFirstLastPara="1" wrap="square" lIns="91425" tIns="91425" rIns="91425" bIns="91425"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60" name="Google Shape;60;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61" name="Google Shape;61;p14"/>
          <p:cNvSpPr/>
          <p:nvPr/>
        </p:nvSpPr>
        <p:spPr>
          <a:xfrm>
            <a:off x="125" y="25"/>
            <a:ext cx="9144000" cy="5143500"/>
          </a:xfrm>
          <a:prstGeom prst="rect">
            <a:avLst/>
          </a:prstGeom>
          <a:noFill/>
          <a:ln w="152400" cap="flat" cmpd="sng">
            <a:solidFill>
              <a:srgbClr val="E1FB7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14"/>
          <p:cNvSpPr txBox="1"/>
          <p:nvPr/>
        </p:nvSpPr>
        <p:spPr>
          <a:xfrm>
            <a:off x="3394775" y="1396250"/>
            <a:ext cx="7359000" cy="858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65" name="Google Shape;65;p15"/>
          <p:cNvSpPr txBox="1">
            <a:spLocks noGrp="1"/>
          </p:cNvSpPr>
          <p:nvPr>
            <p:ph type="sldNum" idx="12"/>
          </p:nvPr>
        </p:nvSpPr>
        <p:spPr>
          <a:xfrm>
            <a:off x="8556784" y="4749851"/>
            <a:ext cx="548700" cy="393600"/>
          </a:xfrm>
          <a:prstGeom prst="rect">
            <a:avLst/>
          </a:prstGeom>
        </p:spPr>
        <p:txBody>
          <a:bodyPr spcFirstLastPara="1" wrap="square" lIns="91425" tIns="45700" rIns="91425" bIns="45700"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6"/>
          <p:cNvSpPr txBox="1">
            <a:spLocks noGrp="1"/>
          </p:cNvSpPr>
          <p:nvPr>
            <p:ph type="sldNum" idx="12"/>
          </p:nvPr>
        </p:nvSpPr>
        <p:spPr>
          <a:xfrm>
            <a:off x="6849975" y="47311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a:lvl1pPr>
            <a:lvl2pPr marL="0" marR="0" lvl="1" indent="0" algn="r" rtl="0">
              <a:spcBef>
                <a:spcPts val="0"/>
              </a:spcBef>
              <a:buNone/>
              <a:defRPr/>
            </a:lvl2pPr>
            <a:lvl3pPr marL="0" marR="0" lvl="2" indent="0" algn="r" rtl="0">
              <a:spcBef>
                <a:spcPts val="0"/>
              </a:spcBef>
              <a:buNone/>
              <a:defRPr/>
            </a:lvl3pPr>
            <a:lvl4pPr marL="0" marR="0" lvl="3" indent="0" algn="r" rtl="0">
              <a:spcBef>
                <a:spcPts val="0"/>
              </a:spcBef>
              <a:buNone/>
              <a:defRPr/>
            </a:lvl4pPr>
            <a:lvl5pPr marL="0" marR="0" lvl="4" indent="0" algn="r" rtl="0">
              <a:spcBef>
                <a:spcPts val="0"/>
              </a:spcBef>
              <a:buNone/>
              <a:defRPr/>
            </a:lvl5pPr>
            <a:lvl6pPr marL="0" marR="0" lvl="5" indent="0" algn="r" rtl="0">
              <a:spcBef>
                <a:spcPts val="0"/>
              </a:spcBef>
              <a:buNone/>
              <a:defRPr/>
            </a:lvl6pPr>
            <a:lvl7pPr marL="0" marR="0" lvl="6" indent="0" algn="r" rtl="0">
              <a:spcBef>
                <a:spcPts val="0"/>
              </a:spcBef>
              <a:buNone/>
              <a:defRPr/>
            </a:lvl7pPr>
            <a:lvl8pPr marL="0" marR="0" lvl="7" indent="0" algn="r" rtl="0">
              <a:spcBef>
                <a:spcPts val="0"/>
              </a:spcBef>
              <a:buNone/>
              <a:defRPr/>
            </a:lvl8pPr>
            <a:lvl9pPr marL="0" marR="0" lvl="8" indent="0" algn="r" rtl="0">
              <a:spcBef>
                <a:spcPts val="0"/>
              </a:spcBef>
              <a:buNone/>
              <a:defRPr/>
            </a:lvl9pPr>
          </a:lstStyle>
          <a:p>
            <a:pPr marL="0" lvl="0" indent="0">
              <a:spcBef>
                <a:spcPts val="0"/>
              </a:spcBef>
              <a:spcAft>
                <a:spcPts val="0"/>
              </a:spcAft>
              <a:buNone/>
            </a:pPr>
            <a:r>
              <a:rPr lang="en"/>
              <a:t> </a:t>
            </a:r>
            <a:r>
              <a:rPr lang="en">
                <a:solidFill>
                  <a:srgbClr val="2DD7E9"/>
                </a:solidFill>
              </a:rPr>
              <a:t>C O N F I D E N T I A L |</a:t>
            </a:r>
            <a:r>
              <a:rPr lang="en"/>
              <a:t> </a:t>
            </a:r>
            <a:fld id="{00000000-1234-1234-1234-123412341234}" type="slidenum">
              <a:rPr lang="en"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pic>
        <p:nvPicPr>
          <p:cNvPr id="68" name="Google Shape;68;p16" descr="bluedot-logo.png"/>
          <p:cNvPicPr preferRelativeResize="0"/>
          <p:nvPr/>
        </p:nvPicPr>
        <p:blipFill rotWithShape="1">
          <a:blip r:embed="rId2">
            <a:alphaModFix/>
          </a:blip>
          <a:srcRect/>
          <a:stretch/>
        </p:blipFill>
        <p:spPr>
          <a:xfrm>
            <a:off x="269099" y="269399"/>
            <a:ext cx="1074975" cy="107494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1" name="Google Shape;71;p17"/>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1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722313" y="3305175"/>
            <a:ext cx="7772400" cy="10215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7" name="Google Shape;77;p18"/>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8" name="Google Shape;78;p1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3" name="Google Shape;83;p19"/>
          <p:cNvSpPr txBox="1">
            <a:spLocks noGrp="1"/>
          </p:cNvSpPr>
          <p:nvPr>
            <p:ph type="body" idx="1"/>
          </p:nvPr>
        </p:nvSpPr>
        <p:spPr>
          <a:xfrm>
            <a:off x="457200" y="1200150"/>
            <a:ext cx="4038600" cy="33945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9"/>
          <p:cNvSpPr txBox="1">
            <a:spLocks noGrp="1"/>
          </p:cNvSpPr>
          <p:nvPr>
            <p:ph type="body" idx="2"/>
          </p:nvPr>
        </p:nvSpPr>
        <p:spPr>
          <a:xfrm>
            <a:off x="4648200" y="1200150"/>
            <a:ext cx="4038600" cy="33945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1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0" name="Google Shape;90;p20"/>
          <p:cNvSpPr txBox="1">
            <a:spLocks noGrp="1"/>
          </p:cNvSpPr>
          <p:nvPr>
            <p:ph type="body" idx="1"/>
          </p:nvPr>
        </p:nvSpPr>
        <p:spPr>
          <a:xfrm>
            <a:off x="457200" y="1151335"/>
            <a:ext cx="4040100" cy="479700"/>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1" name="Google Shape;91;p20"/>
          <p:cNvSpPr txBox="1">
            <a:spLocks noGrp="1"/>
          </p:cNvSpPr>
          <p:nvPr>
            <p:ph type="body" idx="2"/>
          </p:nvPr>
        </p:nvSpPr>
        <p:spPr>
          <a:xfrm>
            <a:off x="457200" y="1631156"/>
            <a:ext cx="4040100" cy="29634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2" name="Google Shape;92;p20"/>
          <p:cNvSpPr txBox="1">
            <a:spLocks noGrp="1"/>
          </p:cNvSpPr>
          <p:nvPr>
            <p:ph type="body" idx="3"/>
          </p:nvPr>
        </p:nvSpPr>
        <p:spPr>
          <a:xfrm>
            <a:off x="4645025" y="1151335"/>
            <a:ext cx="4041900" cy="479700"/>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93" name="Google Shape;93;p20"/>
          <p:cNvSpPr txBox="1">
            <a:spLocks noGrp="1"/>
          </p:cNvSpPr>
          <p:nvPr>
            <p:ph type="body" idx="4"/>
          </p:nvPr>
        </p:nvSpPr>
        <p:spPr>
          <a:xfrm>
            <a:off x="4645025" y="1631156"/>
            <a:ext cx="4041900" cy="29634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9" name="Google Shape;99;p2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2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p2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102" name="Google Shape;102;p21"/>
          <p:cNvSpPr/>
          <p:nvPr/>
        </p:nvSpPr>
        <p:spPr>
          <a:xfrm>
            <a:off x="0" y="4919663"/>
            <a:ext cx="9144000" cy="243000"/>
          </a:xfrm>
          <a:prstGeom prst="rect">
            <a:avLst/>
          </a:prstGeom>
          <a:solidFill>
            <a:srgbClr val="E1FB77"/>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457200" y="204788"/>
            <a:ext cx="3008400" cy="8715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5" name="Google Shape;105;p22"/>
          <p:cNvSpPr txBox="1">
            <a:spLocks noGrp="1"/>
          </p:cNvSpPr>
          <p:nvPr>
            <p:ph type="body" idx="1"/>
          </p:nvPr>
        </p:nvSpPr>
        <p:spPr>
          <a:xfrm>
            <a:off x="3575050" y="204788"/>
            <a:ext cx="5111700" cy="43899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6" name="Google Shape;106;p22"/>
          <p:cNvSpPr txBox="1">
            <a:spLocks noGrp="1"/>
          </p:cNvSpPr>
          <p:nvPr>
            <p:ph type="body" idx="2"/>
          </p:nvPr>
        </p:nvSpPr>
        <p:spPr>
          <a:xfrm>
            <a:off x="457200" y="1076325"/>
            <a:ext cx="3008400" cy="3518400"/>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7" name="Google Shape;107;p2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8" name="Google Shape;108;p22"/>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2" name="Google Shape;112;p23"/>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3" name="Google Shape;113;p23"/>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4" name="Google Shape;114;p2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2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9" name="Google Shape;119;p24"/>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0" name="Google Shape;120;p24"/>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1" name="Google Shape;121;p2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5463750" y="1371628"/>
            <a:ext cx="4388700" cy="20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5" name="Google Shape;125;p25"/>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Google Shape;126;p25"/>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1" name="Google Shape;131;p2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2" name="Google Shape;142;p2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3" name="Google Shape;143;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4" name="Google Shape;144;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5" name="Google Shape;145;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6"/>
        <p:cNvGrpSpPr/>
        <p:nvPr/>
      </p:nvGrpSpPr>
      <p:grpSpPr>
        <a:xfrm>
          <a:off x="0" y="0"/>
          <a:ext cx="0" cy="0"/>
          <a:chOff x="0" y="0"/>
          <a:chExt cx="0" cy="0"/>
        </a:xfrm>
      </p:grpSpPr>
      <p:sp>
        <p:nvSpPr>
          <p:cNvPr id="147" name="Google Shape;147;p29"/>
          <p:cNvSpPr txBox="1">
            <a:spLocks noGrp="1"/>
          </p:cNvSpPr>
          <p:nvPr>
            <p:ph type="ctrTitle"/>
          </p:nvPr>
        </p:nvSpPr>
        <p:spPr>
          <a:xfrm>
            <a:off x="685800" y="841772"/>
            <a:ext cx="7772400" cy="17907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8" name="Google Shape;148;p29"/>
          <p:cNvSpPr txBox="1">
            <a:spLocks noGrp="1"/>
          </p:cNvSpPr>
          <p:nvPr>
            <p:ph type="subTitle" idx="1"/>
          </p:nvPr>
        </p:nvSpPr>
        <p:spPr>
          <a:xfrm>
            <a:off x="1143000" y="2701528"/>
            <a:ext cx="6858000" cy="1241821"/>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9" name="Google Shape;149;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0" name="Google Shape;150;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1" name="Google Shape;151;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2"/>
        <p:cNvGrpSpPr/>
        <p:nvPr/>
      </p:nvGrpSpPr>
      <p:grpSpPr>
        <a:xfrm>
          <a:off x="0" y="0"/>
          <a:ext cx="0" cy="0"/>
          <a:chOff x="0" y="0"/>
          <a:chExt cx="0" cy="0"/>
        </a:xfrm>
      </p:grpSpPr>
      <p:sp>
        <p:nvSpPr>
          <p:cNvPr id="153" name="Google Shape;153;p30"/>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4" name="Google Shape;154;p30"/>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55" name="Google Shape;155;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6" name="Google Shape;156;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7" name="Google Shape;157;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8"/>
        <p:cNvGrpSpPr/>
        <p:nvPr/>
      </p:nvGrpSpPr>
      <p:grpSpPr>
        <a:xfrm>
          <a:off x="0" y="0"/>
          <a:ext cx="0" cy="0"/>
          <a:chOff x="0" y="0"/>
          <a:chExt cx="0" cy="0"/>
        </a:xfrm>
      </p:grpSpPr>
      <p:sp>
        <p:nvSpPr>
          <p:cNvPr id="159" name="Google Shape;159;p31"/>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0" name="Google Shape;160;p31"/>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p31"/>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Google Shape;162;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3" name="Google Shape;163;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4" name="Google Shape;164;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5"/>
        <p:cNvGrpSpPr/>
        <p:nvPr/>
      </p:nvGrpSpPr>
      <p:grpSpPr>
        <a:xfrm>
          <a:off x="0" y="0"/>
          <a:ext cx="0" cy="0"/>
          <a:chOff x="0" y="0"/>
          <a:chExt cx="0" cy="0"/>
        </a:xfrm>
      </p:grpSpPr>
      <p:sp>
        <p:nvSpPr>
          <p:cNvPr id="166" name="Google Shape;166;p32"/>
          <p:cNvSpPr txBox="1">
            <a:spLocks noGrp="1"/>
          </p:cNvSpPr>
          <p:nvPr>
            <p:ph type="title"/>
          </p:nvPr>
        </p:nvSpPr>
        <p:spPr>
          <a:xfrm>
            <a:off x="629841" y="273845"/>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7" name="Google Shape;167;p32"/>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68" name="Google Shape;168;p32"/>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9" name="Google Shape;169;p32"/>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70" name="Google Shape;170;p32"/>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1" name="Google Shape;171;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2" name="Google Shape;172;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3" name="Google Shape;173;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6" name="Google Shape;176;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7" name="Google Shape;177;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8" name="Google Shape;178;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9"/>
        <p:cNvGrpSpPr/>
        <p:nvPr/>
      </p:nvGrpSpPr>
      <p:grpSpPr>
        <a:xfrm>
          <a:off x="0" y="0"/>
          <a:ext cx="0" cy="0"/>
          <a:chOff x="0" y="0"/>
          <a:chExt cx="0" cy="0"/>
        </a:xfrm>
      </p:grpSpPr>
      <p:sp>
        <p:nvSpPr>
          <p:cNvPr id="180" name="Google Shape;180;p3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1" name="Google Shape;181;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3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3"/>
        <p:cNvGrpSpPr/>
        <p:nvPr/>
      </p:nvGrpSpPr>
      <p:grpSpPr>
        <a:xfrm>
          <a:off x="0" y="0"/>
          <a:ext cx="0" cy="0"/>
          <a:chOff x="0" y="0"/>
          <a:chExt cx="0" cy="0"/>
        </a:xfrm>
      </p:grpSpPr>
      <p:sp>
        <p:nvSpPr>
          <p:cNvPr id="184" name="Google Shape;184;p35"/>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5" name="Google Shape;185;p35"/>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6" name="Google Shape;186;p35"/>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87" name="Google Shape;187;p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8" name="Google Shape;188;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9" name="Google Shape;189;p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2" name="Google Shape;192;p36"/>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3" name="Google Shape;193;p36"/>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94" name="Google Shape;194;p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5" name="Google Shape;195;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6" name="Google Shape;196;p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p37"/>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0" name="Google Shape;200;p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1" name="Google Shape;201;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2" name="Google Shape;202;p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3"/>
        <p:cNvGrpSpPr/>
        <p:nvPr/>
      </p:nvGrpSpPr>
      <p:grpSpPr>
        <a:xfrm>
          <a:off x="0" y="0"/>
          <a:ext cx="0" cy="0"/>
          <a:chOff x="0" y="0"/>
          <a:chExt cx="0" cy="0"/>
        </a:xfrm>
      </p:grpSpPr>
      <p:sp>
        <p:nvSpPr>
          <p:cNvPr id="204" name="Google Shape;204;p38"/>
          <p:cNvSpPr txBox="1">
            <a:spLocks noGrp="1"/>
          </p:cNvSpPr>
          <p:nvPr>
            <p:ph type="title"/>
          </p:nvPr>
        </p:nvSpPr>
        <p:spPr>
          <a:xfrm rot="5400000">
            <a:off x="5350073" y="1467445"/>
            <a:ext cx="4358879"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5" name="Google Shape;205;p38"/>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6" name="Google Shape;206;p3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7" name="Google Shape;207;p3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8" name="Google Shape;208;p3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56" name="Google Shape;56;p13"/>
          <p:cNvSpPr/>
          <p:nvPr/>
        </p:nvSpPr>
        <p:spPr>
          <a:xfrm>
            <a:off x="125" y="25"/>
            <a:ext cx="9144000" cy="5143500"/>
          </a:xfrm>
          <a:prstGeom prst="rect">
            <a:avLst/>
          </a:prstGeom>
          <a:noFill/>
          <a:ln w="152400" cap="flat" cmpd="sng">
            <a:solidFill>
              <a:srgbClr val="E1FB7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28650" y="273845"/>
            <a:ext cx="7886700" cy="99417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6" name="Google Shape;136;p27"/>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7" name="Google Shape;137;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8" name="Google Shape;138;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9" name="Google Shape;139;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hyperlink" Target="https://blog.witness.org/2018/07/deepfakes/" TargetMode="External"/><Relationship Id="rId3" Type="http://schemas.openxmlformats.org/officeDocument/2006/relationships/hyperlink" Target="https://kng.ht/2M4OFPr" TargetMode="External"/><Relationship Id="rId7" Type="http://schemas.openxmlformats.org/officeDocument/2006/relationships/hyperlink" Target="http://bit.ly/2vHg3sg"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bit.ly/2MqRVBk" TargetMode="External"/><Relationship Id="rId5" Type="http://schemas.openxmlformats.org/officeDocument/2006/relationships/hyperlink" Target="http://bit.ly/2vOUVAq" TargetMode="External"/><Relationship Id="rId4" Type="http://schemas.openxmlformats.org/officeDocument/2006/relationships/hyperlink" Target="http://bit.ly/2MtVg2C"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hyperlink" Target="https://www.flickr.com/photos/moogan/5158279479/in/photolist-qk4LL4-ce9Vu-quYCCG-romTSC-cYPNa7-bTXdeB-8RPwM6-r7EDA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www.wral.com/records-dhhs-downplayed-food-stamp-glitches/13173174/"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wapo.st/2vTCStd"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reporterslab.org/tech-and-check/"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archive.org/tv"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slifty/opened-captions"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hyperlink" Target="https://biffud.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ctrTitle"/>
          </p:nvPr>
        </p:nvSpPr>
        <p:spPr>
          <a:xfrm>
            <a:off x="685800" y="515050"/>
            <a:ext cx="7772400" cy="1721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3959"/>
              <a:buFont typeface="Ubuntu"/>
              <a:buNone/>
            </a:pPr>
            <a:br>
              <a:rPr lang="en" sz="3959" b="1" i="0" u="none" strike="noStrike" cap="none">
                <a:solidFill>
                  <a:schemeClr val="dk1"/>
                </a:solidFill>
                <a:latin typeface="Arial"/>
                <a:ea typeface="Arial"/>
                <a:cs typeface="Arial"/>
                <a:sym typeface="Arial"/>
              </a:rPr>
            </a:br>
            <a:r>
              <a:rPr lang="en" sz="3959" b="1" i="0" u="none" strike="noStrike" cap="none">
                <a:solidFill>
                  <a:schemeClr val="dk1"/>
                </a:solidFill>
                <a:latin typeface="Arial"/>
                <a:ea typeface="Arial"/>
                <a:cs typeface="Arial"/>
                <a:sym typeface="Arial"/>
              </a:rPr>
              <a:t>W</a:t>
            </a:r>
            <a:r>
              <a:rPr lang="en" sz="3959" b="1">
                <a:latin typeface="Arial"/>
                <a:ea typeface="Arial"/>
                <a:cs typeface="Arial"/>
                <a:sym typeface="Arial"/>
              </a:rPr>
              <a:t>hat do journalists really want from NLP researchers?</a:t>
            </a:r>
            <a:endParaRPr sz="1100" b="1">
              <a:latin typeface="Arial"/>
              <a:ea typeface="Arial"/>
              <a:cs typeface="Arial"/>
              <a:sym typeface="Arial"/>
            </a:endParaRPr>
          </a:p>
          <a:p>
            <a:pPr marL="0" marR="0" lvl="0" indent="0" algn="ctr" rtl="0">
              <a:spcBef>
                <a:spcPts val="0"/>
              </a:spcBef>
              <a:spcAft>
                <a:spcPts val="0"/>
              </a:spcAft>
              <a:buClr>
                <a:schemeClr val="dk1"/>
              </a:buClr>
              <a:buSzPts val="1100"/>
              <a:buFont typeface="Arial"/>
              <a:buNone/>
            </a:pPr>
            <a:r>
              <a:rPr lang="en" sz="1800" b="1">
                <a:latin typeface="Arial"/>
                <a:ea typeface="Arial"/>
                <a:cs typeface="Arial"/>
                <a:sym typeface="Arial"/>
              </a:rPr>
              <a:t>How to help build trust in media and democracy by helping journalists understand big data</a:t>
            </a:r>
            <a:endParaRPr sz="1800" b="1">
              <a:latin typeface="Arial"/>
              <a:ea typeface="Arial"/>
              <a:cs typeface="Arial"/>
              <a:sym typeface="Arial"/>
            </a:endParaRPr>
          </a:p>
          <a:p>
            <a:pPr marL="0" marR="0" lvl="0" indent="0" algn="ctr" rtl="0">
              <a:spcBef>
                <a:spcPts val="0"/>
              </a:spcBef>
              <a:spcAft>
                <a:spcPts val="0"/>
              </a:spcAft>
              <a:buClr>
                <a:schemeClr val="dk1"/>
              </a:buClr>
              <a:buSzPts val="3959"/>
              <a:buFont typeface="Ubuntu"/>
              <a:buNone/>
            </a:pPr>
            <a:endParaRPr sz="3959" b="1">
              <a:latin typeface="Arial"/>
              <a:ea typeface="Arial"/>
              <a:cs typeface="Arial"/>
              <a:sym typeface="Arial"/>
            </a:endParaRPr>
          </a:p>
          <a:p>
            <a:pPr marL="0" marR="0" lvl="0" indent="0" algn="ctr" rtl="0">
              <a:spcBef>
                <a:spcPts val="0"/>
              </a:spcBef>
              <a:spcAft>
                <a:spcPts val="0"/>
              </a:spcAft>
              <a:buClr>
                <a:schemeClr val="dk1"/>
              </a:buClr>
              <a:buSzPts val="3959"/>
              <a:buFont typeface="Ubuntu"/>
              <a:buNone/>
            </a:pPr>
            <a:endParaRPr sz="1800">
              <a:latin typeface="Arial"/>
              <a:ea typeface="Arial"/>
              <a:cs typeface="Arial"/>
              <a:sym typeface="Arial"/>
            </a:endParaRPr>
          </a:p>
        </p:txBody>
      </p:sp>
      <p:pic>
        <p:nvPicPr>
          <p:cNvPr id="215" name="Google Shape;215;p39" descr="bluedot-logo.png"/>
          <p:cNvPicPr preferRelativeResize="0"/>
          <p:nvPr/>
        </p:nvPicPr>
        <p:blipFill rotWithShape="1">
          <a:blip r:embed="rId3">
            <a:alphaModFix/>
          </a:blip>
          <a:srcRect/>
          <a:stretch/>
        </p:blipFill>
        <p:spPr>
          <a:xfrm>
            <a:off x="3540259" y="2292951"/>
            <a:ext cx="2063501" cy="2063474"/>
          </a:xfrm>
          <a:prstGeom prst="rect">
            <a:avLst/>
          </a:prstGeom>
          <a:noFill/>
          <a:ln>
            <a:noFill/>
          </a:ln>
        </p:spPr>
      </p:pic>
      <p:sp>
        <p:nvSpPr>
          <p:cNvPr id="216" name="Google Shape;216;p39"/>
          <p:cNvSpPr txBox="1"/>
          <p:nvPr/>
        </p:nvSpPr>
        <p:spPr>
          <a:xfrm>
            <a:off x="3083925" y="3150525"/>
            <a:ext cx="3000000" cy="3000000"/>
          </a:xfrm>
          <a:prstGeom prst="rect">
            <a:avLst/>
          </a:prstGeom>
          <a:noFill/>
          <a:ln>
            <a:noFill/>
          </a:ln>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 sz="1100">
                <a:solidFill>
                  <a:schemeClr val="dk1"/>
                </a:solidFill>
                <a:latin typeface="Ubuntu"/>
                <a:ea typeface="Ubuntu"/>
                <a:cs typeface="Ubuntu"/>
                <a:sym typeface="Ubuntu"/>
              </a:rPr>
              <a:t>First Workshop on NLP for Internet Freedom</a:t>
            </a:r>
            <a:endParaRPr sz="1100" b="1" i="1">
              <a:solidFill>
                <a:srgbClr val="7C334F"/>
              </a:solidFill>
            </a:endParaRPr>
          </a:p>
          <a:p>
            <a:pPr marL="0" lvl="0" indent="0" algn="ctr" rtl="0">
              <a:lnSpc>
                <a:spcPct val="120000"/>
              </a:lnSpc>
              <a:spcBef>
                <a:spcPts val="600"/>
              </a:spcBef>
              <a:spcAft>
                <a:spcPts val="600"/>
              </a:spcAft>
              <a:buNone/>
            </a:pPr>
            <a:r>
              <a:rPr lang="en" sz="1100">
                <a:solidFill>
                  <a:schemeClr val="dk1"/>
                </a:solidFill>
                <a:latin typeface="Ubuntu"/>
                <a:ea typeface="Ubuntu"/>
                <a:cs typeface="Ubuntu"/>
                <a:sym typeface="Ubuntu"/>
              </a:rPr>
              <a:t>20 August 2018</a:t>
            </a:r>
            <a:endParaRPr sz="1100"/>
          </a:p>
        </p:txBody>
      </p:sp>
      <p:sp>
        <p:nvSpPr>
          <p:cNvPr id="217" name="Google Shape;217;p39"/>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8"/>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4200"/>
              </a:spcBef>
              <a:spcAft>
                <a:spcPts val="0"/>
              </a:spcAft>
              <a:buClr>
                <a:srgbClr val="000000"/>
              </a:buClr>
              <a:buSzPts val="1100"/>
              <a:buFont typeface="Arial"/>
              <a:buNone/>
            </a:pPr>
            <a:endParaRPr sz="1200" b="1">
              <a:solidFill>
                <a:schemeClr val="dk1"/>
              </a:solidFill>
            </a:endParaRPr>
          </a:p>
          <a:p>
            <a:pPr marL="0" lvl="0" indent="0" rtl="0">
              <a:lnSpc>
                <a:spcPct val="115000"/>
              </a:lnSpc>
              <a:spcBef>
                <a:spcPts val="0"/>
              </a:spcBef>
              <a:spcAft>
                <a:spcPts val="0"/>
              </a:spcAft>
              <a:buClr>
                <a:srgbClr val="000000"/>
              </a:buClr>
              <a:buSzPts val="1100"/>
              <a:buFont typeface="Arial"/>
              <a:buNone/>
            </a:pPr>
            <a:endParaRPr sz="1200" b="1">
              <a:solidFill>
                <a:schemeClr val="dk1"/>
              </a:solidFill>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0" algn="l" rtl="0">
              <a:spcBef>
                <a:spcPts val="0"/>
              </a:spcBef>
              <a:spcAft>
                <a:spcPts val="0"/>
              </a:spcAft>
              <a:buNone/>
            </a:pPr>
            <a:br>
              <a:rPr lang="en" sz="1800">
                <a:solidFill>
                  <a:schemeClr val="dk1"/>
                </a:solidFill>
                <a:latin typeface="Ubuntu"/>
                <a:ea typeface="Ubuntu"/>
                <a:cs typeface="Ubuntu"/>
                <a:sym typeface="Ubuntu"/>
              </a:rPr>
            </a:br>
            <a:br>
              <a:rPr lang="en" sz="1800">
                <a:solidFill>
                  <a:schemeClr val="dk1"/>
                </a:solidFill>
                <a:latin typeface="Ubuntu"/>
                <a:ea typeface="Ubuntu"/>
                <a:cs typeface="Ubuntu"/>
                <a:sym typeface="Ubuntu"/>
              </a:rPr>
            </a:br>
            <a:endParaRPr sz="1800">
              <a:solidFill>
                <a:schemeClr val="dk1"/>
              </a:solidFill>
              <a:latin typeface="Ubuntu"/>
              <a:ea typeface="Ubuntu"/>
              <a:cs typeface="Ubuntu"/>
              <a:sym typeface="Ubuntu"/>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48"/>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10</a:t>
            </a:fld>
            <a:endParaRPr/>
          </a:p>
        </p:txBody>
      </p:sp>
      <p:pic>
        <p:nvPicPr>
          <p:cNvPr id="288" name="Google Shape;288;p48"/>
          <p:cNvPicPr preferRelativeResize="0"/>
          <p:nvPr/>
        </p:nvPicPr>
        <p:blipFill>
          <a:blip r:embed="rId3">
            <a:alphaModFix/>
          </a:blip>
          <a:stretch>
            <a:fillRect/>
          </a:stretch>
        </p:blipFill>
        <p:spPr>
          <a:xfrm>
            <a:off x="1819325" y="1176175"/>
            <a:ext cx="6096000" cy="3219450"/>
          </a:xfrm>
          <a:prstGeom prst="rect">
            <a:avLst/>
          </a:prstGeom>
          <a:noFill/>
          <a:ln>
            <a:noFill/>
          </a:ln>
        </p:spPr>
      </p:pic>
      <p:sp>
        <p:nvSpPr>
          <p:cNvPr id="289" name="Google Shape;289;p48"/>
          <p:cNvSpPr txBox="1"/>
          <p:nvPr/>
        </p:nvSpPr>
        <p:spPr>
          <a:xfrm>
            <a:off x="1871650" y="4395625"/>
            <a:ext cx="6096000" cy="43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b="1">
                <a:solidFill>
                  <a:schemeClr val="dk1"/>
                </a:solidFill>
                <a:highlight>
                  <a:srgbClr val="FFFFFF"/>
                </a:highlight>
              </a:rPr>
              <a:t>Source: </a:t>
            </a:r>
            <a:r>
              <a:rPr lang="en" sz="1000">
                <a:solidFill>
                  <a:schemeClr val="dk1"/>
                </a:solidFill>
                <a:highlight>
                  <a:srgbClr val="FFFFFF"/>
                </a:highlight>
              </a:rPr>
              <a:t>2017 Edelman Trust Barometer, Ben Boyd presentation, NYC, October 12, 2017</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p:nvPr/>
        </p:nvSpPr>
        <p:spPr>
          <a:xfrm>
            <a:off x="1643075" y="492150"/>
            <a:ext cx="6801600" cy="415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400" b="1">
                <a:solidFill>
                  <a:schemeClr val="dk1"/>
                </a:solidFill>
              </a:rPr>
              <a:t>Knight Commission on Trust, Media </a:t>
            </a:r>
            <a:endParaRPr sz="2400" b="1">
              <a:solidFill>
                <a:schemeClr val="dk1"/>
              </a:solidFill>
            </a:endParaRPr>
          </a:p>
          <a:p>
            <a:pPr marL="0" marR="0" lvl="0" indent="0" algn="ctr" rtl="0">
              <a:spcBef>
                <a:spcPts val="0"/>
              </a:spcBef>
              <a:spcAft>
                <a:spcPts val="0"/>
              </a:spcAft>
              <a:buNone/>
            </a:pPr>
            <a:r>
              <a:rPr lang="en" sz="2400" b="1">
                <a:solidFill>
                  <a:schemeClr val="dk1"/>
                </a:solidFill>
              </a:rPr>
              <a:t>and Democracy</a:t>
            </a:r>
            <a:endParaRPr sz="2400" b="1">
              <a:solidFill>
                <a:schemeClr val="dk1"/>
              </a:solidFill>
            </a:endParaRPr>
          </a:p>
          <a:p>
            <a:pPr marL="457200" marR="0" lvl="0" indent="0" algn="l" rtl="0">
              <a:spcBef>
                <a:spcPts val="0"/>
              </a:spcBef>
              <a:spcAft>
                <a:spcPts val="0"/>
              </a:spcAft>
              <a:buNone/>
            </a:pPr>
            <a:br>
              <a:rPr lang="en" sz="1800">
                <a:solidFill>
                  <a:schemeClr val="dk1"/>
                </a:solidFill>
              </a:rPr>
            </a:br>
            <a:br>
              <a:rPr lang="en" sz="1800">
                <a:solidFill>
                  <a:schemeClr val="dk1"/>
                </a:solidFill>
                <a:latin typeface="Ubuntu"/>
                <a:ea typeface="Ubuntu"/>
                <a:cs typeface="Ubuntu"/>
                <a:sym typeface="Ubuntu"/>
              </a:rPr>
            </a:br>
            <a:endParaRPr sz="1800">
              <a:solidFill>
                <a:schemeClr val="dk1"/>
              </a:solidFill>
              <a:latin typeface="Ubuntu"/>
              <a:ea typeface="Ubuntu"/>
              <a:cs typeface="Ubuntu"/>
              <a:sym typeface="Ubuntu"/>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457200" marR="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296" name="Google Shape;296;p49"/>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11</a:t>
            </a:fld>
            <a:endParaRPr/>
          </a:p>
        </p:txBody>
      </p:sp>
      <p:pic>
        <p:nvPicPr>
          <p:cNvPr id="297" name="Google Shape;297;p49"/>
          <p:cNvPicPr preferRelativeResize="0"/>
          <p:nvPr/>
        </p:nvPicPr>
        <p:blipFill>
          <a:blip r:embed="rId3">
            <a:alphaModFix/>
          </a:blip>
          <a:stretch>
            <a:fillRect/>
          </a:stretch>
        </p:blipFill>
        <p:spPr>
          <a:xfrm>
            <a:off x="1952175" y="1776400"/>
            <a:ext cx="6139399" cy="2352260"/>
          </a:xfrm>
          <a:prstGeom prst="rect">
            <a:avLst/>
          </a:prstGeom>
          <a:noFill/>
          <a:ln>
            <a:noFill/>
          </a:ln>
        </p:spPr>
      </p:pic>
      <p:sp>
        <p:nvSpPr>
          <p:cNvPr id="298" name="Google Shape;298;p49"/>
          <p:cNvSpPr txBox="1"/>
          <p:nvPr/>
        </p:nvSpPr>
        <p:spPr>
          <a:xfrm>
            <a:off x="3392750" y="4588925"/>
            <a:ext cx="3827700" cy="45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How to comment: https://kf.org/Comment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p:nvPr/>
        </p:nvSpPr>
        <p:spPr>
          <a:xfrm>
            <a:off x="1630700" y="343375"/>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158000"/>
              </a:lnSpc>
              <a:spcBef>
                <a:spcPts val="2200"/>
              </a:spcBef>
              <a:spcAft>
                <a:spcPts val="0"/>
              </a:spcAft>
              <a:buNone/>
            </a:pPr>
            <a:r>
              <a:rPr lang="en" sz="1800" b="1">
                <a:solidFill>
                  <a:schemeClr val="dk1"/>
                </a:solidFill>
              </a:rPr>
              <a:t>Chapter 2 draft findings: What Happened to Trust?</a:t>
            </a:r>
            <a:endParaRPr sz="1800" b="1">
              <a:solidFill>
                <a:schemeClr val="dk1"/>
              </a:solidFill>
            </a:endParaRPr>
          </a:p>
          <a:p>
            <a:pPr marL="457200" lvl="0" indent="-317500" rtl="0">
              <a:lnSpc>
                <a:spcPct val="100000"/>
              </a:lnSpc>
              <a:spcBef>
                <a:spcPts val="2200"/>
              </a:spcBef>
              <a:spcAft>
                <a:spcPts val="0"/>
              </a:spcAft>
              <a:buClr>
                <a:schemeClr val="dk1"/>
              </a:buClr>
              <a:buSzPts val="1400"/>
              <a:buChar char="●"/>
            </a:pPr>
            <a:r>
              <a:rPr lang="en">
                <a:solidFill>
                  <a:schemeClr val="dk1"/>
                </a:solidFill>
              </a:rPr>
              <a:t>Large-scale global economic, social and political “shocks” have </a:t>
            </a:r>
            <a:r>
              <a:rPr lang="en" u="sng">
                <a:solidFill>
                  <a:schemeClr val="dk1"/>
                </a:solidFill>
              </a:rPr>
              <a:t>shaken people’s faith </a:t>
            </a:r>
            <a:r>
              <a:rPr lang="en">
                <a:solidFill>
                  <a:schemeClr val="dk1"/>
                </a:solidFill>
              </a:rPr>
              <a:t>in a variety of democratic institutions including government.</a:t>
            </a:r>
            <a:endParaRPr>
              <a:solidFill>
                <a:schemeClr val="dk1"/>
              </a:solidFill>
            </a:endParaRPr>
          </a:p>
          <a:p>
            <a:pPr marL="457200" lvl="0" indent="-317500" rtl="0">
              <a:lnSpc>
                <a:spcPct val="100000"/>
              </a:lnSpc>
              <a:spcBef>
                <a:spcPts val="2200"/>
              </a:spcBef>
              <a:spcAft>
                <a:spcPts val="0"/>
              </a:spcAft>
              <a:buClr>
                <a:schemeClr val="dk1"/>
              </a:buClr>
              <a:buSzPts val="1400"/>
              <a:buChar char="●"/>
            </a:pPr>
            <a:r>
              <a:rPr lang="en">
                <a:solidFill>
                  <a:schemeClr val="dk1"/>
                </a:solidFill>
              </a:rPr>
              <a:t>Poor performance in effectively safeguarding the public interest and delivering expected services </a:t>
            </a:r>
            <a:r>
              <a:rPr lang="en" u="sng">
                <a:solidFill>
                  <a:schemeClr val="dk1"/>
                </a:solidFill>
              </a:rPr>
              <a:t>erodes confidence in government</a:t>
            </a:r>
            <a:r>
              <a:rPr lang="en">
                <a:solidFill>
                  <a:schemeClr val="dk1"/>
                </a:solidFill>
              </a:rPr>
              <a:t>.</a:t>
            </a:r>
            <a:endParaRPr>
              <a:solidFill>
                <a:schemeClr val="dk1"/>
              </a:solidFill>
            </a:endParaRPr>
          </a:p>
          <a:p>
            <a:pPr marL="457200" lvl="0" indent="-317500" rtl="0">
              <a:lnSpc>
                <a:spcPct val="100000"/>
              </a:lnSpc>
              <a:spcBef>
                <a:spcPts val="2200"/>
              </a:spcBef>
              <a:spcAft>
                <a:spcPts val="0"/>
              </a:spcAft>
              <a:buClr>
                <a:schemeClr val="dk1"/>
              </a:buClr>
              <a:buSzPts val="1400"/>
              <a:buChar char="●"/>
            </a:pPr>
            <a:r>
              <a:rPr lang="en">
                <a:solidFill>
                  <a:schemeClr val="dk1"/>
                </a:solidFill>
              </a:rPr>
              <a:t>Growing political polarization contributes to a </a:t>
            </a:r>
            <a:r>
              <a:rPr lang="en" u="sng">
                <a:solidFill>
                  <a:schemeClr val="dk1"/>
                </a:solidFill>
              </a:rPr>
              <a:t>diminished willingness to support a shared political enterprise</a:t>
            </a:r>
            <a:r>
              <a:rPr lang="en">
                <a:solidFill>
                  <a:schemeClr val="dk1"/>
                </a:solidFill>
              </a:rPr>
              <a:t> that necessarily operates through compromise.</a:t>
            </a:r>
            <a:endParaRPr>
              <a:solidFill>
                <a:schemeClr val="dk1"/>
              </a:solidFill>
            </a:endParaRPr>
          </a:p>
          <a:p>
            <a:pPr marL="457200" lvl="0" indent="-317500" rtl="0">
              <a:lnSpc>
                <a:spcPct val="100000"/>
              </a:lnSpc>
              <a:spcBef>
                <a:spcPts val="2200"/>
              </a:spcBef>
              <a:spcAft>
                <a:spcPts val="0"/>
              </a:spcAft>
              <a:buClr>
                <a:schemeClr val="dk1"/>
              </a:buClr>
              <a:buSzPts val="1400"/>
              <a:buChar char="●"/>
            </a:pPr>
            <a:r>
              <a:rPr lang="en">
                <a:solidFill>
                  <a:schemeClr val="dk1"/>
                </a:solidFill>
              </a:rPr>
              <a:t>An </a:t>
            </a:r>
            <a:r>
              <a:rPr lang="en" u="sng">
                <a:solidFill>
                  <a:schemeClr val="dk1"/>
                </a:solidFill>
              </a:rPr>
              <a:t>increase in economic inequality</a:t>
            </a:r>
            <a:r>
              <a:rPr lang="en">
                <a:solidFill>
                  <a:schemeClr val="dk1"/>
                </a:solidFill>
              </a:rPr>
              <a:t> and a declining belief in fairness of government weaken trust in the institution.</a:t>
            </a:r>
            <a:endParaRPr>
              <a:solidFill>
                <a:schemeClr val="dk1"/>
              </a:solidFill>
            </a:endParaRPr>
          </a:p>
          <a:p>
            <a:pPr marL="457200" lvl="0" indent="-317500" rtl="0">
              <a:lnSpc>
                <a:spcPct val="100000"/>
              </a:lnSpc>
              <a:spcBef>
                <a:spcPts val="2200"/>
              </a:spcBef>
              <a:spcAft>
                <a:spcPts val="0"/>
              </a:spcAft>
              <a:buClr>
                <a:schemeClr val="dk1"/>
              </a:buClr>
              <a:buSzPts val="1400"/>
              <a:buChar char="●"/>
            </a:pPr>
            <a:r>
              <a:rPr lang="en" u="sng">
                <a:solidFill>
                  <a:schemeClr val="dk1"/>
                </a:solidFill>
              </a:rPr>
              <a:t>Declining economic mobility</a:t>
            </a:r>
            <a:r>
              <a:rPr lang="en">
                <a:solidFill>
                  <a:schemeClr val="dk1"/>
                </a:solidFill>
              </a:rPr>
              <a:t> diminishes faith in government as a mechanism to provide opportunities for all.</a:t>
            </a:r>
            <a:endParaRPr>
              <a:solidFill>
                <a:schemeClr val="dk1"/>
              </a:solidFill>
            </a:endParaRPr>
          </a:p>
          <a:p>
            <a:pPr marL="457200" marR="0" lvl="0" indent="0" algn="l" rtl="0">
              <a:spcBef>
                <a:spcPts val="1000"/>
              </a:spcBef>
              <a:spcAft>
                <a:spcPts val="0"/>
              </a:spcAft>
              <a:buNone/>
            </a:pPr>
            <a:endParaRPr sz="1100">
              <a:solidFill>
                <a:schemeClr val="dk1"/>
              </a:solidFill>
              <a:latin typeface="Calibri"/>
              <a:ea typeface="Calibri"/>
              <a:cs typeface="Calibri"/>
              <a:sym typeface="Calibri"/>
            </a:endParaRPr>
          </a:p>
        </p:txBody>
      </p:sp>
      <p:sp>
        <p:nvSpPr>
          <p:cNvPr id="305" name="Google Shape;305;p50"/>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C O N F I D E N T I A L |</a:t>
            </a:r>
            <a:r>
              <a:rPr lang="en"/>
              <a:t> </a:t>
            </a: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txBox="1"/>
          <p:nvPr/>
        </p:nvSpPr>
        <p:spPr>
          <a:xfrm>
            <a:off x="1162250" y="405600"/>
            <a:ext cx="7257600" cy="4159200"/>
          </a:xfrm>
          <a:prstGeom prst="rect">
            <a:avLst/>
          </a:prstGeom>
          <a:noFill/>
          <a:ln>
            <a:noFill/>
          </a:ln>
        </p:spPr>
        <p:txBody>
          <a:bodyPr spcFirstLastPara="1" wrap="square" lIns="91425" tIns="45700" rIns="91425" bIns="45700" anchor="t" anchorCtr="0">
            <a:noAutofit/>
          </a:bodyPr>
          <a:lstStyle/>
          <a:p>
            <a:pPr marL="457200" lvl="0" indent="0" rtl="0">
              <a:lnSpc>
                <a:spcPct val="158000"/>
              </a:lnSpc>
              <a:spcBef>
                <a:spcPts val="2200"/>
              </a:spcBef>
              <a:spcAft>
                <a:spcPts val="0"/>
              </a:spcAft>
              <a:buNone/>
            </a:pPr>
            <a:r>
              <a:rPr lang="en" sz="1800" b="1">
                <a:solidFill>
                  <a:schemeClr val="dk1"/>
                </a:solidFill>
              </a:rPr>
              <a:t>Chapter 3 draft findings: The New Media Landscape</a:t>
            </a:r>
            <a:br>
              <a:rPr lang="en" b="1">
                <a:solidFill>
                  <a:schemeClr val="dk1"/>
                </a:solidFill>
              </a:rPr>
            </a:br>
            <a:endParaRPr b="1">
              <a:solidFill>
                <a:schemeClr val="dk1"/>
              </a:solidFill>
            </a:endParaRPr>
          </a:p>
          <a:p>
            <a:pPr marL="749300" lvl="0" indent="-317500" rtl="0">
              <a:lnSpc>
                <a:spcPct val="100000"/>
              </a:lnSpc>
              <a:spcBef>
                <a:spcPts val="900"/>
              </a:spcBef>
              <a:spcAft>
                <a:spcPts val="0"/>
              </a:spcAft>
              <a:buClr>
                <a:schemeClr val="dk1"/>
              </a:buClr>
              <a:buSzPts val="1400"/>
              <a:buFont typeface="Arial"/>
              <a:buChar char="●"/>
            </a:pPr>
            <a:r>
              <a:rPr lang="en">
                <a:solidFill>
                  <a:schemeClr val="dk1"/>
                </a:solidFill>
              </a:rPr>
              <a:t>Exponential advancements in digital technology, coupled with explosive growth in broadband Internet and ubiquitous mobile access, have </a:t>
            </a:r>
            <a:r>
              <a:rPr lang="en" u="sng">
                <a:solidFill>
                  <a:schemeClr val="dk1"/>
                </a:solidFill>
              </a:rPr>
              <a:t>dramatically shifted how news and information are produced and consumed</a:t>
            </a:r>
            <a:r>
              <a:rPr lang="en">
                <a:solidFill>
                  <a:schemeClr val="dk1"/>
                </a:solidFill>
              </a:rPr>
              <a:t>.</a:t>
            </a:r>
            <a:endParaRPr>
              <a:solidFill>
                <a:schemeClr val="dk1"/>
              </a:solidFill>
            </a:endParaRPr>
          </a:p>
          <a:p>
            <a:pPr marL="749300" lvl="0" indent="-317500" rtl="0">
              <a:lnSpc>
                <a:spcPct val="100000"/>
              </a:lnSpc>
              <a:spcBef>
                <a:spcPts val="1000"/>
              </a:spcBef>
              <a:spcAft>
                <a:spcPts val="0"/>
              </a:spcAft>
              <a:buClr>
                <a:schemeClr val="dk1"/>
              </a:buClr>
              <a:buSzPts val="1400"/>
              <a:buFont typeface="Arial"/>
              <a:buChar char="●"/>
            </a:pPr>
            <a:r>
              <a:rPr lang="en">
                <a:solidFill>
                  <a:schemeClr val="dk1"/>
                </a:solidFill>
              </a:rPr>
              <a:t>The drastic decline in advertising revenues for print newspapers over the past two decades has </a:t>
            </a:r>
            <a:r>
              <a:rPr lang="en" u="sng">
                <a:solidFill>
                  <a:schemeClr val="dk1"/>
                </a:solidFill>
              </a:rPr>
              <a:t>challenged the viability of business models for news</a:t>
            </a:r>
            <a:r>
              <a:rPr lang="en">
                <a:solidFill>
                  <a:schemeClr val="dk1"/>
                </a:solidFill>
              </a:rPr>
              <a:t>.</a:t>
            </a:r>
            <a:endParaRPr>
              <a:solidFill>
                <a:schemeClr val="dk1"/>
              </a:solidFill>
            </a:endParaRPr>
          </a:p>
          <a:p>
            <a:pPr marL="749300" lvl="0" indent="-317500" rtl="0">
              <a:lnSpc>
                <a:spcPct val="100000"/>
              </a:lnSpc>
              <a:spcBef>
                <a:spcPts val="1000"/>
              </a:spcBef>
              <a:spcAft>
                <a:spcPts val="0"/>
              </a:spcAft>
              <a:buClr>
                <a:schemeClr val="dk1"/>
              </a:buClr>
              <a:buSzPts val="1400"/>
              <a:buFont typeface="Arial"/>
              <a:buChar char="●"/>
            </a:pPr>
            <a:r>
              <a:rPr lang="en">
                <a:solidFill>
                  <a:schemeClr val="dk1"/>
                </a:solidFill>
              </a:rPr>
              <a:t>Social media platforms connect users across the world, but have raised concerns about </a:t>
            </a:r>
            <a:r>
              <a:rPr lang="en" u="sng">
                <a:solidFill>
                  <a:schemeClr val="dk1"/>
                </a:solidFill>
              </a:rPr>
              <a:t>privacy, manipulation and foreign interference</a:t>
            </a:r>
            <a:r>
              <a:rPr lang="en">
                <a:solidFill>
                  <a:schemeClr val="dk1"/>
                </a:solidFill>
              </a:rPr>
              <a:t>.</a:t>
            </a:r>
            <a:endParaRPr>
              <a:solidFill>
                <a:schemeClr val="dk1"/>
              </a:solidFill>
            </a:endParaRPr>
          </a:p>
          <a:p>
            <a:pPr marL="749300" lvl="0" indent="-317500" rtl="0">
              <a:lnSpc>
                <a:spcPct val="100000"/>
              </a:lnSpc>
              <a:spcBef>
                <a:spcPts val="1000"/>
              </a:spcBef>
              <a:spcAft>
                <a:spcPts val="0"/>
              </a:spcAft>
              <a:buClr>
                <a:schemeClr val="dk1"/>
              </a:buClr>
              <a:buSzPts val="1400"/>
              <a:buFont typeface="Arial"/>
              <a:buChar char="●"/>
            </a:pPr>
            <a:r>
              <a:rPr lang="en">
                <a:solidFill>
                  <a:schemeClr val="dk1"/>
                </a:solidFill>
              </a:rPr>
              <a:t>The “public square” has become a </a:t>
            </a:r>
            <a:r>
              <a:rPr lang="en" u="sng">
                <a:solidFill>
                  <a:schemeClr val="dk1"/>
                </a:solidFill>
              </a:rPr>
              <a:t>24-hour, continuously connected mobile experience</a:t>
            </a:r>
            <a:r>
              <a:rPr lang="en">
                <a:solidFill>
                  <a:schemeClr val="dk1"/>
                </a:solidFill>
              </a:rPr>
              <a:t> supported by social networks, broadcast, and cable television.</a:t>
            </a:r>
            <a:endParaRPr>
              <a:solidFill>
                <a:schemeClr val="dk1"/>
              </a:solidFill>
            </a:endParaRPr>
          </a:p>
          <a:p>
            <a:pPr marL="749300" lvl="0" indent="-317500" rtl="0">
              <a:lnSpc>
                <a:spcPct val="100000"/>
              </a:lnSpc>
              <a:spcBef>
                <a:spcPts val="1000"/>
              </a:spcBef>
              <a:spcAft>
                <a:spcPts val="0"/>
              </a:spcAft>
              <a:buClr>
                <a:schemeClr val="dk1"/>
              </a:buClr>
              <a:buSzPts val="1400"/>
              <a:buFont typeface="Arial"/>
              <a:buChar char="●"/>
            </a:pPr>
            <a:r>
              <a:rPr lang="en">
                <a:solidFill>
                  <a:schemeClr val="dk1"/>
                </a:solidFill>
              </a:rPr>
              <a:t>Explanations for the decline in the public’s trust of media include the </a:t>
            </a:r>
            <a:r>
              <a:rPr lang="en" u="sng">
                <a:solidFill>
                  <a:schemeClr val="dk1"/>
                </a:solidFill>
              </a:rPr>
              <a:t>proliferation of news sources, the blurring between news and opinion, media disintermediation and the spread of misinformation and disinformation.</a:t>
            </a:r>
            <a:endParaRPr u="sng">
              <a:solidFill>
                <a:schemeClr val="dk1"/>
              </a:solidFill>
            </a:endParaRPr>
          </a:p>
          <a:p>
            <a:pPr marL="457200" marR="0" lvl="0" indent="0" algn="l" rtl="0">
              <a:spcBef>
                <a:spcPts val="1000"/>
              </a:spcBef>
              <a:spcAft>
                <a:spcPts val="0"/>
              </a:spcAft>
              <a:buNone/>
            </a:pPr>
            <a:endParaRPr sz="1100">
              <a:solidFill>
                <a:schemeClr val="dk1"/>
              </a:solidFill>
            </a:endParaRPr>
          </a:p>
        </p:txBody>
      </p:sp>
      <p:sp>
        <p:nvSpPr>
          <p:cNvPr id="312" name="Google Shape;312;p51"/>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2"/>
          <p:cNvSpPr txBox="1"/>
          <p:nvPr/>
        </p:nvSpPr>
        <p:spPr>
          <a:xfrm>
            <a:off x="1519450" y="294075"/>
            <a:ext cx="6875700" cy="4354800"/>
          </a:xfrm>
          <a:prstGeom prst="rect">
            <a:avLst/>
          </a:prstGeom>
          <a:noFill/>
          <a:ln>
            <a:noFill/>
          </a:ln>
        </p:spPr>
        <p:txBody>
          <a:bodyPr spcFirstLastPara="1" wrap="square" lIns="91425" tIns="45700" rIns="91425" bIns="45700" anchor="t" anchorCtr="0">
            <a:noAutofit/>
          </a:bodyPr>
          <a:lstStyle/>
          <a:p>
            <a:pPr marL="457200" lvl="0" indent="0" algn="l" rtl="0">
              <a:lnSpc>
                <a:spcPct val="158000"/>
              </a:lnSpc>
              <a:spcBef>
                <a:spcPts val="2200"/>
              </a:spcBef>
              <a:spcAft>
                <a:spcPts val="0"/>
              </a:spcAft>
              <a:buClr>
                <a:schemeClr val="dk1"/>
              </a:buClr>
              <a:buSzPts val="1100"/>
              <a:buFont typeface="Arial"/>
              <a:buNone/>
            </a:pPr>
            <a:r>
              <a:rPr lang="en" sz="1800" b="1">
                <a:solidFill>
                  <a:schemeClr val="dk1"/>
                </a:solidFill>
              </a:rPr>
              <a:t>Chapter 3 draft findings: The New Media Landscape (Cont’d)</a:t>
            </a:r>
            <a:endParaRPr sz="1800" b="1">
              <a:solidFill>
                <a:schemeClr val="dk1"/>
              </a:solidFill>
            </a:endParaRPr>
          </a:p>
          <a:p>
            <a:pPr marL="457200" lvl="0" indent="0" rtl="0">
              <a:lnSpc>
                <a:spcPct val="158000"/>
              </a:lnSpc>
              <a:spcBef>
                <a:spcPts val="900"/>
              </a:spcBef>
              <a:spcAft>
                <a:spcPts val="0"/>
              </a:spcAft>
              <a:buNone/>
            </a:pPr>
            <a:endParaRPr>
              <a:solidFill>
                <a:schemeClr val="dk1"/>
              </a:solidFill>
            </a:endParaRPr>
          </a:p>
          <a:p>
            <a:pPr marL="749300" lvl="0" indent="-317500" rtl="0">
              <a:lnSpc>
                <a:spcPct val="100000"/>
              </a:lnSpc>
              <a:spcBef>
                <a:spcPts val="1100"/>
              </a:spcBef>
              <a:spcAft>
                <a:spcPts val="0"/>
              </a:spcAft>
              <a:buClr>
                <a:schemeClr val="dk1"/>
              </a:buClr>
              <a:buSzPts val="1400"/>
              <a:buFont typeface="Arial"/>
              <a:buChar char="●"/>
            </a:pPr>
            <a:r>
              <a:rPr lang="en">
                <a:solidFill>
                  <a:schemeClr val="dk1"/>
                </a:solidFill>
              </a:rPr>
              <a:t>Navigating the new media environment and </a:t>
            </a:r>
            <a:r>
              <a:rPr lang="en" u="sng">
                <a:solidFill>
                  <a:schemeClr val="dk1"/>
                </a:solidFill>
              </a:rPr>
              <a:t>separating truth from non-truth will continue to become more challenging</a:t>
            </a:r>
            <a:r>
              <a:rPr lang="en">
                <a:solidFill>
                  <a:schemeClr val="dk1"/>
                </a:solidFill>
              </a:rPr>
              <a:t> as emerging technologies, such as virtual reality, bots and deepfakes, become more sophisticated.</a:t>
            </a:r>
            <a:endParaRPr>
              <a:solidFill>
                <a:schemeClr val="dk1"/>
              </a:solidFill>
            </a:endParaRPr>
          </a:p>
          <a:p>
            <a:pPr marL="749300" lvl="0" indent="-317500" rtl="0">
              <a:lnSpc>
                <a:spcPct val="100000"/>
              </a:lnSpc>
              <a:spcBef>
                <a:spcPts val="1000"/>
              </a:spcBef>
              <a:spcAft>
                <a:spcPts val="0"/>
              </a:spcAft>
              <a:buClr>
                <a:schemeClr val="dk1"/>
              </a:buClr>
              <a:buSzPts val="1400"/>
              <a:buFont typeface="Arial"/>
              <a:buChar char="●"/>
            </a:pPr>
            <a:r>
              <a:rPr lang="en">
                <a:solidFill>
                  <a:schemeClr val="dk1"/>
                </a:solidFill>
              </a:rPr>
              <a:t>A confluence of sociological and economic circumstances, along with technological advancements, have created a </a:t>
            </a:r>
            <a:r>
              <a:rPr lang="en" u="sng">
                <a:solidFill>
                  <a:schemeClr val="dk1"/>
                </a:solidFill>
              </a:rPr>
              <a:t>“perfect storm” that is destabilizing citizen trust in media and other democratic institutions</a:t>
            </a:r>
            <a:r>
              <a:rPr lang="en">
                <a:solidFill>
                  <a:schemeClr val="dk1"/>
                </a:solidFill>
              </a:rPr>
              <a:t> more generally.</a:t>
            </a:r>
            <a:endParaRPr>
              <a:solidFill>
                <a:schemeClr val="dk1"/>
              </a:solidFill>
            </a:endParaRPr>
          </a:p>
          <a:p>
            <a:pPr marL="457200" lvl="0" indent="0" rtl="0">
              <a:lnSpc>
                <a:spcPct val="158000"/>
              </a:lnSpc>
              <a:spcBef>
                <a:spcPts val="2200"/>
              </a:spcBef>
              <a:spcAft>
                <a:spcPts val="0"/>
              </a:spcAft>
              <a:buClr>
                <a:schemeClr val="dk1"/>
              </a:buClr>
              <a:buSzPts val="1100"/>
              <a:buFont typeface="Arial"/>
              <a:buNone/>
            </a:pPr>
            <a:endParaRPr sz="1100">
              <a:solidFill>
                <a:schemeClr val="dk1"/>
              </a:solidFill>
            </a:endParaRPr>
          </a:p>
        </p:txBody>
      </p:sp>
      <p:sp>
        <p:nvSpPr>
          <p:cNvPr id="319" name="Google Shape;319;p52"/>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3"/>
          <p:cNvSpPr txBox="1"/>
          <p:nvPr/>
        </p:nvSpPr>
        <p:spPr>
          <a:xfrm>
            <a:off x="1408000" y="492150"/>
            <a:ext cx="6448500" cy="4159200"/>
          </a:xfrm>
          <a:prstGeom prst="rect">
            <a:avLst/>
          </a:prstGeom>
          <a:noFill/>
          <a:ln>
            <a:noFill/>
          </a:ln>
        </p:spPr>
        <p:txBody>
          <a:bodyPr spcFirstLastPara="1" wrap="square" lIns="91425" tIns="45700" rIns="91425" bIns="45700" anchor="t" anchorCtr="0">
            <a:noAutofit/>
          </a:bodyPr>
          <a:lstStyle/>
          <a:p>
            <a:pPr marL="457200" marR="0" lvl="0" indent="0" algn="l" rtl="0">
              <a:spcBef>
                <a:spcPts val="0"/>
              </a:spcBef>
              <a:spcAft>
                <a:spcPts val="0"/>
              </a:spcAft>
              <a:buNone/>
            </a:pPr>
            <a:r>
              <a:rPr lang="en" sz="2400" b="1">
                <a:solidFill>
                  <a:schemeClr val="dk1"/>
                </a:solidFill>
              </a:rPr>
              <a:t>II. How can NLP researchers help?</a:t>
            </a:r>
            <a:endParaRPr sz="2400" b="1">
              <a:solidFill>
                <a:schemeClr val="dk1"/>
              </a:solidFill>
            </a:endParaRPr>
          </a:p>
        </p:txBody>
      </p:sp>
      <p:sp>
        <p:nvSpPr>
          <p:cNvPr id="326" name="Google Shape;326;p53"/>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15</a:t>
            </a:fld>
            <a:endParaRPr/>
          </a:p>
        </p:txBody>
      </p:sp>
      <p:pic>
        <p:nvPicPr>
          <p:cNvPr id="327" name="Google Shape;327;p53"/>
          <p:cNvPicPr preferRelativeResize="0"/>
          <p:nvPr/>
        </p:nvPicPr>
        <p:blipFill>
          <a:blip r:embed="rId3">
            <a:alphaModFix/>
          </a:blip>
          <a:stretch>
            <a:fillRect/>
          </a:stretch>
        </p:blipFill>
        <p:spPr>
          <a:xfrm>
            <a:off x="3290525" y="1159875"/>
            <a:ext cx="2683450" cy="3694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4"/>
          <p:cNvSpPr txBox="1"/>
          <p:nvPr/>
        </p:nvSpPr>
        <p:spPr>
          <a:xfrm>
            <a:off x="1643075" y="199200"/>
            <a:ext cx="6937800" cy="4159200"/>
          </a:xfrm>
          <a:prstGeom prst="rect">
            <a:avLst/>
          </a:prstGeom>
          <a:noFill/>
          <a:ln>
            <a:noFill/>
          </a:ln>
        </p:spPr>
        <p:txBody>
          <a:bodyPr spcFirstLastPara="1" wrap="square" lIns="91425" tIns="45700" rIns="91425" bIns="45700" anchor="t" anchorCtr="0">
            <a:noAutofit/>
          </a:bodyPr>
          <a:lstStyle/>
          <a:p>
            <a:pPr marL="0" lvl="0" indent="0" rtl="0">
              <a:lnSpc>
                <a:spcPct val="158000"/>
              </a:lnSpc>
              <a:spcBef>
                <a:spcPts val="2200"/>
              </a:spcBef>
              <a:spcAft>
                <a:spcPts val="0"/>
              </a:spcAft>
              <a:buNone/>
            </a:pPr>
            <a:r>
              <a:rPr lang="en" sz="2400" b="1">
                <a:solidFill>
                  <a:schemeClr val="dk1"/>
                </a:solidFill>
              </a:rPr>
              <a:t>Many philanthropic efforts underway. A few:</a:t>
            </a:r>
            <a:endParaRPr sz="2400" b="1">
              <a:solidFill>
                <a:schemeClr val="dk1"/>
              </a:solidFill>
            </a:endParaRPr>
          </a:p>
          <a:p>
            <a:pPr marL="457200" lvl="0" indent="-317500" rtl="0">
              <a:lnSpc>
                <a:spcPct val="100000"/>
              </a:lnSpc>
              <a:spcBef>
                <a:spcPts val="2200"/>
              </a:spcBef>
              <a:spcAft>
                <a:spcPts val="0"/>
              </a:spcAft>
              <a:buSzPts val="1400"/>
              <a:buChar char="●"/>
            </a:pPr>
            <a:r>
              <a:rPr lang="en" b="1">
                <a:solidFill>
                  <a:schemeClr val="dk1"/>
                </a:solidFill>
              </a:rPr>
              <a:t>Knight Foundation</a:t>
            </a:r>
            <a:r>
              <a:rPr lang="en">
                <a:solidFill>
                  <a:schemeClr val="dk1"/>
                </a:solidFill>
              </a:rPr>
              <a:t> Trust, Media and Democracy Initiative: </a:t>
            </a:r>
            <a:r>
              <a:rPr lang="en" u="sng">
                <a:solidFill>
                  <a:schemeClr val="hlink"/>
                </a:solidFill>
                <a:hlinkClick r:id="rId3"/>
              </a:rPr>
              <a:t>https://kng.ht/2M4OFPr</a:t>
            </a:r>
            <a:endParaRPr b="1">
              <a:solidFill>
                <a:schemeClr val="dk1"/>
              </a:solidFill>
            </a:endParaRPr>
          </a:p>
          <a:p>
            <a:pPr marL="457200" lvl="0" indent="-317500" rtl="0">
              <a:lnSpc>
                <a:spcPct val="100000"/>
              </a:lnSpc>
              <a:spcBef>
                <a:spcPts val="2200"/>
              </a:spcBef>
              <a:spcAft>
                <a:spcPts val="0"/>
              </a:spcAft>
              <a:buSzPts val="1400"/>
              <a:buChar char="●"/>
            </a:pPr>
            <a:r>
              <a:rPr lang="en" b="1">
                <a:solidFill>
                  <a:schemeClr val="dk1"/>
                </a:solidFill>
              </a:rPr>
              <a:t>Hewlett Foundation</a:t>
            </a:r>
            <a:r>
              <a:rPr lang="en">
                <a:solidFill>
                  <a:schemeClr val="dk1"/>
                </a:solidFill>
              </a:rPr>
              <a:t>: Research roadmap: </a:t>
            </a:r>
            <a:r>
              <a:rPr lang="en" u="sng">
                <a:solidFill>
                  <a:schemeClr val="hlink"/>
                </a:solidFill>
                <a:hlinkClick r:id="rId4"/>
              </a:rPr>
              <a:t>http://bit.ly/2MtVg2</a:t>
            </a:r>
            <a:r>
              <a:rPr lang="en">
                <a:solidFill>
                  <a:schemeClr val="dk1"/>
                </a:solidFill>
              </a:rPr>
              <a:t>; Facebook initiative: </a:t>
            </a:r>
            <a:r>
              <a:rPr lang="en" u="sng">
                <a:solidFill>
                  <a:schemeClr val="hlink"/>
                </a:solidFill>
                <a:hlinkClick r:id="rId5"/>
              </a:rPr>
              <a:t>http://bit.ly/2vOUVAq</a:t>
            </a:r>
            <a:endParaRPr>
              <a:solidFill>
                <a:schemeClr val="dk1"/>
              </a:solidFill>
            </a:endParaRPr>
          </a:p>
          <a:p>
            <a:pPr marL="457200" lvl="0" indent="-317500" rtl="0">
              <a:lnSpc>
                <a:spcPct val="100000"/>
              </a:lnSpc>
              <a:spcBef>
                <a:spcPts val="2200"/>
              </a:spcBef>
              <a:spcAft>
                <a:spcPts val="0"/>
              </a:spcAft>
              <a:buClr>
                <a:schemeClr val="dk1"/>
              </a:buClr>
              <a:buSzPts val="1400"/>
              <a:buChar char="●"/>
            </a:pPr>
            <a:r>
              <a:rPr lang="en" b="1">
                <a:solidFill>
                  <a:schemeClr val="dk1"/>
                </a:solidFill>
              </a:rPr>
              <a:t>Rita Allen Foundation: </a:t>
            </a:r>
            <a:r>
              <a:rPr lang="en">
                <a:solidFill>
                  <a:schemeClr val="dk1"/>
                </a:solidFill>
              </a:rPr>
              <a:t>Behavioral approach: http://bit.ly/2OkwQt0</a:t>
            </a:r>
            <a:endParaRPr>
              <a:solidFill>
                <a:schemeClr val="dk1"/>
              </a:solidFill>
            </a:endParaRPr>
          </a:p>
          <a:p>
            <a:pPr marL="457200" lvl="0" indent="-317500" rtl="0">
              <a:lnSpc>
                <a:spcPct val="100000"/>
              </a:lnSpc>
              <a:spcBef>
                <a:spcPts val="2200"/>
              </a:spcBef>
              <a:spcAft>
                <a:spcPts val="0"/>
              </a:spcAft>
              <a:buSzPts val="1400"/>
              <a:buChar char="●"/>
            </a:pPr>
            <a:r>
              <a:rPr lang="en" b="1">
                <a:solidFill>
                  <a:schemeClr val="dk1"/>
                </a:solidFill>
              </a:rPr>
              <a:t>News Integrity Initiative: </a:t>
            </a:r>
            <a:r>
              <a:rPr lang="en" u="sng">
                <a:solidFill>
                  <a:schemeClr val="hlink"/>
                </a:solidFill>
                <a:hlinkClick r:id="rId6"/>
              </a:rPr>
              <a:t>http://bit.ly/2MqRVBk</a:t>
            </a:r>
            <a:endParaRPr>
              <a:solidFill>
                <a:schemeClr val="dk1"/>
              </a:solidFill>
            </a:endParaRPr>
          </a:p>
          <a:p>
            <a:pPr marL="457200" lvl="0" indent="-317500" rtl="0">
              <a:lnSpc>
                <a:spcPct val="100000"/>
              </a:lnSpc>
              <a:spcBef>
                <a:spcPts val="2200"/>
              </a:spcBef>
              <a:spcAft>
                <a:spcPts val="0"/>
              </a:spcAft>
              <a:buSzPts val="1400"/>
              <a:buChar char="●"/>
            </a:pPr>
            <a:r>
              <a:rPr lang="en" b="1">
                <a:solidFill>
                  <a:schemeClr val="dk1"/>
                </a:solidFill>
              </a:rPr>
              <a:t>Disinformation projects and funders database:</a:t>
            </a:r>
            <a:r>
              <a:rPr lang="en">
                <a:solidFill>
                  <a:schemeClr val="dk1"/>
                </a:solidFill>
              </a:rPr>
              <a:t> </a:t>
            </a:r>
            <a:r>
              <a:rPr lang="en" u="sng">
                <a:solidFill>
                  <a:schemeClr val="hlink"/>
                </a:solidFill>
                <a:hlinkClick r:id="rId7"/>
              </a:rPr>
              <a:t>http://bit.ly/2vHg3sg</a:t>
            </a:r>
            <a:endParaRPr>
              <a:solidFill>
                <a:schemeClr val="dk1"/>
              </a:solidFill>
            </a:endParaRPr>
          </a:p>
          <a:p>
            <a:pPr marL="457200" lvl="0" indent="-317500" rtl="0">
              <a:lnSpc>
                <a:spcPct val="100000"/>
              </a:lnSpc>
              <a:spcBef>
                <a:spcPts val="2200"/>
              </a:spcBef>
              <a:spcAft>
                <a:spcPts val="0"/>
              </a:spcAft>
              <a:buSzPts val="1400"/>
              <a:buChar char="●"/>
            </a:pPr>
            <a:r>
              <a:rPr lang="en">
                <a:solidFill>
                  <a:schemeClr val="dk1"/>
                </a:solidFill>
              </a:rPr>
              <a:t>Must reading: </a:t>
            </a:r>
            <a:r>
              <a:rPr lang="en" b="1">
                <a:solidFill>
                  <a:schemeClr val="dk1"/>
                </a:solidFill>
              </a:rPr>
              <a:t>Witness, </a:t>
            </a:r>
            <a:r>
              <a:rPr lang="en">
                <a:solidFill>
                  <a:schemeClr val="dk1"/>
                </a:solidFill>
              </a:rPr>
              <a:t> “</a:t>
            </a:r>
            <a:r>
              <a:rPr lang="en" u="sng">
                <a:solidFill>
                  <a:schemeClr val="hlink"/>
                </a:solidFill>
                <a:hlinkClick r:id="rId8"/>
              </a:rPr>
              <a:t>Deep fakes and synthetic media: What should we fear? What can we do</a:t>
            </a:r>
            <a:r>
              <a:rPr lang="en">
                <a:solidFill>
                  <a:schemeClr val="dk1"/>
                </a:solidFill>
              </a:rPr>
              <a:t>?” </a:t>
            </a:r>
            <a:endParaRPr>
              <a:solidFill>
                <a:schemeClr val="dk1"/>
              </a:solidFill>
            </a:endParaRPr>
          </a:p>
          <a:p>
            <a:pPr marL="0" lvl="0" indent="0" rtl="0">
              <a:lnSpc>
                <a:spcPct val="158000"/>
              </a:lnSpc>
              <a:spcBef>
                <a:spcPts val="220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p:txBody>
      </p:sp>
      <p:sp>
        <p:nvSpPr>
          <p:cNvPr id="334" name="Google Shape;334;p54"/>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5"/>
          <p:cNvSpPr txBox="1"/>
          <p:nvPr/>
        </p:nvSpPr>
        <p:spPr>
          <a:xfrm>
            <a:off x="1643075" y="199200"/>
            <a:ext cx="6937800" cy="41592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2200"/>
              </a:spcBef>
              <a:spcAft>
                <a:spcPts val="0"/>
              </a:spcAft>
              <a:buNone/>
            </a:pPr>
            <a:endParaRPr>
              <a:solidFill>
                <a:schemeClr val="dk1"/>
              </a:solidFill>
            </a:endParaRPr>
          </a:p>
          <a:p>
            <a:pPr marL="0" lvl="0" indent="0" rtl="0">
              <a:lnSpc>
                <a:spcPct val="158000"/>
              </a:lnSpc>
              <a:spcBef>
                <a:spcPts val="220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r>
              <a:rPr lang="en" sz="1100">
                <a:solidFill>
                  <a:schemeClr val="dk1"/>
                </a:solidFill>
              </a:rPr>
              <a:t>https://medium.com/1st-draft</a:t>
            </a:r>
            <a:endParaRPr sz="1100">
              <a:solidFill>
                <a:schemeClr val="dk1"/>
              </a:solidFill>
            </a:endParaRPr>
          </a:p>
        </p:txBody>
      </p:sp>
      <p:sp>
        <p:nvSpPr>
          <p:cNvPr id="341" name="Google Shape;341;p55"/>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17</a:t>
            </a:fld>
            <a:endParaRPr/>
          </a:p>
        </p:txBody>
      </p:sp>
      <p:pic>
        <p:nvPicPr>
          <p:cNvPr id="342" name="Google Shape;342;p55"/>
          <p:cNvPicPr preferRelativeResize="0"/>
          <p:nvPr/>
        </p:nvPicPr>
        <p:blipFill>
          <a:blip r:embed="rId3">
            <a:alphaModFix/>
          </a:blip>
          <a:stretch>
            <a:fillRect/>
          </a:stretch>
        </p:blipFill>
        <p:spPr>
          <a:xfrm>
            <a:off x="1519413" y="550938"/>
            <a:ext cx="7185125" cy="404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6"/>
          <p:cNvSpPr txBox="1"/>
          <p:nvPr/>
        </p:nvSpPr>
        <p:spPr>
          <a:xfrm>
            <a:off x="1643075" y="199200"/>
            <a:ext cx="6937800" cy="41592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2200"/>
              </a:spcBef>
              <a:spcAft>
                <a:spcPts val="0"/>
              </a:spcAft>
              <a:buNone/>
            </a:pPr>
            <a:endParaRPr>
              <a:solidFill>
                <a:schemeClr val="dk1"/>
              </a:solidFill>
            </a:endParaRPr>
          </a:p>
          <a:p>
            <a:pPr marL="0" lvl="0" indent="0" rtl="0">
              <a:lnSpc>
                <a:spcPct val="158000"/>
              </a:lnSpc>
              <a:spcBef>
                <a:spcPts val="220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endParaRPr>
          </a:p>
          <a:p>
            <a:pPr marL="457200" marR="0" lvl="0" indent="0" algn="l" rtl="0">
              <a:spcBef>
                <a:spcPts val="0"/>
              </a:spcBef>
              <a:spcAft>
                <a:spcPts val="0"/>
              </a:spcAft>
              <a:buNone/>
            </a:pPr>
            <a:r>
              <a:rPr lang="en" sz="1100">
                <a:solidFill>
                  <a:schemeClr val="dk1"/>
                </a:solidFill>
              </a:rPr>
              <a:t>https://medium.com/1st-draft</a:t>
            </a:r>
            <a:endParaRPr sz="1100">
              <a:solidFill>
                <a:schemeClr val="dk1"/>
              </a:solidFill>
            </a:endParaRPr>
          </a:p>
        </p:txBody>
      </p:sp>
      <p:sp>
        <p:nvSpPr>
          <p:cNvPr id="349" name="Google Shape;349;p56"/>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18</a:t>
            </a:fld>
            <a:endParaRPr/>
          </a:p>
        </p:txBody>
      </p:sp>
      <p:pic>
        <p:nvPicPr>
          <p:cNvPr id="350" name="Google Shape;350;p56"/>
          <p:cNvPicPr preferRelativeResize="0"/>
          <p:nvPr/>
        </p:nvPicPr>
        <p:blipFill>
          <a:blip r:embed="rId3">
            <a:alphaModFix/>
          </a:blip>
          <a:stretch>
            <a:fillRect/>
          </a:stretch>
        </p:blipFill>
        <p:spPr>
          <a:xfrm>
            <a:off x="1774350" y="199200"/>
            <a:ext cx="5871403" cy="4531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7"/>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1371600" lvl="0" indent="0" rtl="0">
              <a:lnSpc>
                <a:spcPct val="158000"/>
              </a:lnSpc>
              <a:spcBef>
                <a:spcPts val="2200"/>
              </a:spcBef>
              <a:spcAft>
                <a:spcPts val="0"/>
              </a:spcAft>
              <a:buNone/>
            </a:pPr>
            <a:endParaRPr sz="1100">
              <a:solidFill>
                <a:schemeClr val="dk1"/>
              </a:solidFill>
            </a:endParaRPr>
          </a:p>
          <a:p>
            <a:pPr marL="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57" name="Google Shape;357;p57"/>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19</a:t>
            </a:fld>
            <a:endParaRPr/>
          </a:p>
        </p:txBody>
      </p:sp>
      <p:pic>
        <p:nvPicPr>
          <p:cNvPr id="358" name="Google Shape;358;p57"/>
          <p:cNvPicPr preferRelativeResize="0"/>
          <p:nvPr/>
        </p:nvPicPr>
        <p:blipFill>
          <a:blip r:embed="rId3">
            <a:alphaModFix/>
          </a:blip>
          <a:stretch>
            <a:fillRect/>
          </a:stretch>
        </p:blipFill>
        <p:spPr>
          <a:xfrm>
            <a:off x="2205738" y="421750"/>
            <a:ext cx="5313162" cy="4159201"/>
          </a:xfrm>
          <a:prstGeom prst="rect">
            <a:avLst/>
          </a:prstGeom>
          <a:noFill/>
          <a:ln>
            <a:noFill/>
          </a:ln>
        </p:spPr>
      </p:pic>
      <p:sp>
        <p:nvSpPr>
          <p:cNvPr id="359" name="Google Shape;359;p57"/>
          <p:cNvSpPr txBox="1"/>
          <p:nvPr/>
        </p:nvSpPr>
        <p:spPr>
          <a:xfrm>
            <a:off x="3494725" y="4731175"/>
            <a:ext cx="2902800" cy="189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Source: </a:t>
            </a:r>
            <a:r>
              <a:rPr lang="en" sz="1000" u="sng">
                <a:solidFill>
                  <a:schemeClr val="hlink"/>
                </a:solidFill>
                <a:hlinkClick r:id="rId4"/>
              </a:rPr>
              <a:t>Peter Morgan</a:t>
            </a:r>
            <a:r>
              <a:rPr lang="en" sz="1000"/>
              <a:t>, Creative Commons.</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0"/>
          <p:cNvSpPr txBox="1"/>
          <p:nvPr/>
        </p:nvSpPr>
        <p:spPr>
          <a:xfrm>
            <a:off x="1655425" y="393250"/>
            <a:ext cx="6448500" cy="415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endParaRPr>
          </a:p>
          <a:p>
            <a:pPr marL="0" marR="0" lvl="0" indent="0" algn="l" rtl="0">
              <a:spcBef>
                <a:spcPts val="0"/>
              </a:spcBef>
              <a:spcAft>
                <a:spcPts val="0"/>
              </a:spcAft>
              <a:buNone/>
            </a:pPr>
            <a:r>
              <a:rPr lang="en" sz="3600" b="1">
                <a:solidFill>
                  <a:schemeClr val="dk1"/>
                </a:solidFill>
              </a:rPr>
              <a:t>NANCY WATZMAN</a:t>
            </a:r>
            <a:endParaRPr sz="1800" b="1">
              <a:solidFill>
                <a:schemeClr val="dk1"/>
              </a:solidFill>
            </a:endParaRPr>
          </a:p>
          <a:p>
            <a:pPr marL="0" lvl="0" indent="0" rtl="0">
              <a:spcBef>
                <a:spcPts val="0"/>
              </a:spcBef>
              <a:spcAft>
                <a:spcPts val="0"/>
              </a:spcAft>
              <a:buNone/>
            </a:pPr>
            <a:endParaRPr sz="1800">
              <a:solidFill>
                <a:schemeClr val="dk1"/>
              </a:solidFill>
            </a:endParaRPr>
          </a:p>
          <a:p>
            <a:pPr marL="0" lvl="0" indent="0" rtl="0">
              <a:spcBef>
                <a:spcPts val="0"/>
              </a:spcBef>
              <a:spcAft>
                <a:spcPts val="0"/>
              </a:spcAft>
              <a:buNone/>
            </a:pPr>
            <a:r>
              <a:rPr lang="en" sz="1800">
                <a:solidFill>
                  <a:schemeClr val="dk1"/>
                </a:solidFill>
              </a:rPr>
              <a:t>Director of Strategic Initiatives, Dot Connector Studio</a:t>
            </a:r>
            <a:endParaRPr sz="1800">
              <a:solidFill>
                <a:schemeClr val="dk1"/>
              </a:solidFill>
            </a:endParaRPr>
          </a:p>
          <a:p>
            <a:pPr marL="0" marR="0" lvl="0" indent="0" algn="l" rtl="0">
              <a:spcBef>
                <a:spcPts val="0"/>
              </a:spcBef>
              <a:spcAft>
                <a:spcPts val="0"/>
              </a:spcAft>
              <a:buNone/>
            </a:pPr>
            <a:endParaRPr sz="1800">
              <a:solidFill>
                <a:schemeClr val="dk1"/>
              </a:solidFill>
            </a:endParaRPr>
          </a:p>
          <a:p>
            <a:pPr marL="0" marR="0" lvl="0" indent="0" algn="l" rtl="0">
              <a:spcBef>
                <a:spcPts val="0"/>
              </a:spcBef>
              <a:spcAft>
                <a:spcPts val="0"/>
              </a:spcAft>
              <a:buNone/>
            </a:pPr>
            <a:r>
              <a:rPr lang="en" sz="1800">
                <a:solidFill>
                  <a:schemeClr val="dk1"/>
                </a:solidFill>
              </a:rPr>
              <a:t>Current clients: Knight Foundation – Knight Commission on Trust, Media and Democracy; Democracy Fund</a:t>
            </a:r>
            <a:endParaRPr sz="1800">
              <a:solidFill>
                <a:schemeClr val="dk1"/>
              </a:solidFill>
            </a:endParaRPr>
          </a:p>
          <a:p>
            <a:pPr marL="0" marR="0" lvl="0" indent="0" algn="l" rtl="0">
              <a:spcBef>
                <a:spcPts val="0"/>
              </a:spcBef>
              <a:spcAft>
                <a:spcPts val="0"/>
              </a:spcAft>
              <a:buNone/>
            </a:pPr>
            <a:endParaRPr sz="1800">
              <a:solidFill>
                <a:schemeClr val="dk1"/>
              </a:solidFill>
            </a:endParaRPr>
          </a:p>
          <a:p>
            <a:pPr marL="0" marR="0" lvl="0" indent="0" algn="l" rtl="0">
              <a:spcBef>
                <a:spcPts val="0"/>
              </a:spcBef>
              <a:spcAft>
                <a:spcPts val="0"/>
              </a:spcAft>
              <a:buNone/>
            </a:pPr>
            <a:r>
              <a:rPr lang="en" sz="1800">
                <a:solidFill>
                  <a:schemeClr val="dk1"/>
                </a:solidFill>
              </a:rPr>
              <a:t>Past: Internet Archive, Sunlight Foundation, Center for Responsive Politics, Center for Public Integrity, and more...</a:t>
            </a:r>
            <a:endParaRPr sz="1800">
              <a:solidFill>
                <a:schemeClr val="dk1"/>
              </a:solidFill>
            </a:endParaRPr>
          </a:p>
          <a:p>
            <a:pPr marL="0" marR="0" lvl="0" indent="0" algn="l" rtl="0">
              <a:spcBef>
                <a:spcPts val="0"/>
              </a:spcBef>
              <a:spcAft>
                <a:spcPts val="0"/>
              </a:spcAft>
              <a:buNone/>
            </a:pPr>
            <a:endParaRPr sz="1800">
              <a:solidFill>
                <a:schemeClr val="dk1"/>
              </a:solidFill>
            </a:endParaRPr>
          </a:p>
          <a:p>
            <a:pPr marL="0" marR="0" lvl="0" indent="0" algn="l" rtl="0">
              <a:spcBef>
                <a:spcPts val="0"/>
              </a:spcBef>
              <a:spcAft>
                <a:spcPts val="0"/>
              </a:spcAft>
              <a:buNone/>
            </a:pPr>
            <a:endParaRPr sz="1800">
              <a:solidFill>
                <a:schemeClr val="dk1"/>
              </a:solidFill>
            </a:endParaRPr>
          </a:p>
          <a:p>
            <a:pPr marL="0" marR="0" lvl="0" indent="0" algn="l" rtl="0">
              <a:spcBef>
                <a:spcPts val="0"/>
              </a:spcBef>
              <a:spcAft>
                <a:spcPts val="0"/>
              </a:spcAft>
              <a:buNone/>
            </a:pPr>
            <a:br>
              <a:rPr lang="en" sz="1800">
                <a:solidFill>
                  <a:schemeClr val="dk1"/>
                </a:solidFill>
              </a:rPr>
            </a:br>
            <a:br>
              <a:rPr lang="en" sz="1800">
                <a:solidFill>
                  <a:schemeClr val="dk1"/>
                </a:solidFill>
              </a:rPr>
            </a:br>
            <a:endParaRPr sz="1800">
              <a:solidFill>
                <a:schemeClr val="dk1"/>
              </a:solidFill>
            </a:endParaRPr>
          </a:p>
          <a:p>
            <a:pPr marL="0" marR="0" lvl="0" indent="0" algn="l" rtl="0">
              <a:spcBef>
                <a:spcPts val="0"/>
              </a:spcBef>
              <a:spcAft>
                <a:spcPts val="0"/>
              </a:spcAft>
              <a:buNone/>
            </a:pPr>
            <a:endParaRPr sz="1800">
              <a:solidFill>
                <a:schemeClr val="dk1"/>
              </a:solidFill>
            </a:endParaRPr>
          </a:p>
        </p:txBody>
      </p:sp>
      <p:sp>
        <p:nvSpPr>
          <p:cNvPr id="224" name="Google Shape;224;p40"/>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r>
              <a:rPr lang="en"/>
              <a:t> </a:t>
            </a: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8"/>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2400">
              <a:solidFill>
                <a:schemeClr val="dk1"/>
              </a:solidFill>
            </a:endParaRPr>
          </a:p>
          <a:p>
            <a:pPr marL="457200" lvl="0" indent="0" rtl="0">
              <a:lnSpc>
                <a:spcPct val="158000"/>
              </a:lnSpc>
              <a:spcBef>
                <a:spcPts val="220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66" name="Google Shape;366;p58"/>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20</a:t>
            </a:fld>
            <a:endParaRPr/>
          </a:p>
        </p:txBody>
      </p:sp>
      <p:pic>
        <p:nvPicPr>
          <p:cNvPr id="367" name="Google Shape;367;p58"/>
          <p:cNvPicPr preferRelativeResize="0"/>
          <p:nvPr/>
        </p:nvPicPr>
        <p:blipFill>
          <a:blip r:embed="rId3">
            <a:alphaModFix/>
          </a:blip>
          <a:stretch>
            <a:fillRect/>
          </a:stretch>
        </p:blipFill>
        <p:spPr>
          <a:xfrm>
            <a:off x="1958750" y="570125"/>
            <a:ext cx="5625974" cy="4219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9"/>
          <p:cNvSpPr txBox="1"/>
          <p:nvPr/>
        </p:nvSpPr>
        <p:spPr>
          <a:xfrm>
            <a:off x="1643075" y="393225"/>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158000"/>
              </a:lnSpc>
              <a:spcBef>
                <a:spcPts val="2200"/>
              </a:spcBef>
              <a:spcAft>
                <a:spcPts val="0"/>
              </a:spcAft>
              <a:buNone/>
            </a:pPr>
            <a:r>
              <a:rPr lang="en" sz="1800" b="1">
                <a:solidFill>
                  <a:schemeClr val="dk1"/>
                </a:solidFill>
              </a:rPr>
              <a:t>Jonathan Stray, Columbia University</a:t>
            </a:r>
            <a:endParaRPr sz="1800" b="1">
              <a:solidFill>
                <a:schemeClr val="dk1"/>
              </a:solidFill>
            </a:endParaRPr>
          </a:p>
          <a:p>
            <a:pPr marL="0" lvl="0" indent="0" rtl="0">
              <a:lnSpc>
                <a:spcPct val="158000"/>
              </a:lnSpc>
              <a:spcBef>
                <a:spcPts val="2200"/>
              </a:spcBef>
              <a:spcAft>
                <a:spcPts val="0"/>
              </a:spcAft>
              <a:buNone/>
            </a:pPr>
            <a:r>
              <a:rPr lang="en">
                <a:solidFill>
                  <a:schemeClr val="dk1"/>
                </a:solidFill>
              </a:rPr>
              <a:t>“Making Artificial Intelligence Work for Investigative Journalism”</a:t>
            </a:r>
            <a:endParaRPr>
              <a:solidFill>
                <a:schemeClr val="dk1"/>
              </a:solidFill>
            </a:endParaRPr>
          </a:p>
          <a:p>
            <a:pPr marL="0" lvl="0" indent="0" rtl="0">
              <a:lnSpc>
                <a:spcPct val="100000"/>
              </a:lnSpc>
              <a:spcBef>
                <a:spcPts val="2200"/>
              </a:spcBef>
              <a:spcAft>
                <a:spcPts val="0"/>
              </a:spcAft>
              <a:buNone/>
            </a:pPr>
            <a:r>
              <a:rPr lang="en">
                <a:solidFill>
                  <a:schemeClr val="dk1"/>
                </a:solidFill>
              </a:rPr>
              <a:t>“What do Journalists do with Documents? Field Notes for Natural Language Processing Researchers”</a:t>
            </a:r>
            <a:endParaRPr>
              <a:solidFill>
                <a:schemeClr val="dk1"/>
              </a:solidFill>
            </a:endParaRPr>
          </a:p>
          <a:p>
            <a:pPr marL="0" lvl="0" indent="0" rtl="0">
              <a:lnSpc>
                <a:spcPct val="158000"/>
              </a:lnSpc>
              <a:spcBef>
                <a:spcPts val="2200"/>
              </a:spcBef>
              <a:spcAft>
                <a:spcPts val="0"/>
              </a:spcAft>
              <a:buClr>
                <a:schemeClr val="dk1"/>
              </a:buClr>
              <a:buSzPts val="1100"/>
              <a:buFont typeface="Arial"/>
              <a:buNone/>
            </a:pPr>
            <a:r>
              <a:rPr lang="en">
                <a:solidFill>
                  <a:schemeClr val="dk1"/>
                </a:solidFill>
              </a:rPr>
              <a:t>https://journalism.columbia.edu/faculty/jonathan-stray</a:t>
            </a:r>
            <a:r>
              <a:rPr lang="en" sz="1100">
                <a:solidFill>
                  <a:schemeClr val="dk1"/>
                </a:solidFill>
              </a:rPr>
              <a:t>	</a:t>
            </a:r>
            <a:endParaRPr sz="1100">
              <a:solidFill>
                <a:schemeClr val="dk1"/>
              </a:solidFill>
            </a:endParaRPr>
          </a:p>
          <a:p>
            <a:pPr marL="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rtl="0">
              <a:lnSpc>
                <a:spcPct val="158000"/>
              </a:lnSpc>
              <a:spcBef>
                <a:spcPts val="2200"/>
              </a:spcBef>
              <a:spcAft>
                <a:spcPts val="0"/>
              </a:spcAft>
              <a:buNone/>
            </a:pPr>
            <a:endParaRPr sz="1800" b="1">
              <a:solidFill>
                <a:schemeClr val="dk1"/>
              </a:solidFill>
            </a:endParaRPr>
          </a:p>
          <a:p>
            <a:pPr marL="457200" lvl="0" indent="0" rtl="0">
              <a:lnSpc>
                <a:spcPct val="158000"/>
              </a:lnSpc>
              <a:spcBef>
                <a:spcPts val="2200"/>
              </a:spcBef>
              <a:spcAft>
                <a:spcPts val="0"/>
              </a:spcAft>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74" name="Google Shape;374;p59"/>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0"/>
          <p:cNvSpPr txBox="1"/>
          <p:nvPr/>
        </p:nvSpPr>
        <p:spPr>
          <a:xfrm>
            <a:off x="1643075" y="318800"/>
            <a:ext cx="6448500" cy="4159200"/>
          </a:xfrm>
          <a:prstGeom prst="rect">
            <a:avLst/>
          </a:prstGeom>
          <a:noFill/>
          <a:ln>
            <a:noFill/>
          </a:ln>
        </p:spPr>
        <p:txBody>
          <a:bodyPr spcFirstLastPara="1" wrap="square" lIns="91425" tIns="45700" rIns="91425" bIns="45700" anchor="t" anchorCtr="0">
            <a:noAutofit/>
          </a:bodyPr>
          <a:lstStyle/>
          <a:p>
            <a:pPr marL="457200" lvl="0" indent="0" rtl="0">
              <a:lnSpc>
                <a:spcPct val="100000"/>
              </a:lnSpc>
              <a:spcBef>
                <a:spcPts val="2200"/>
              </a:spcBef>
              <a:spcAft>
                <a:spcPts val="0"/>
              </a:spcAft>
              <a:buNone/>
            </a:pPr>
            <a:r>
              <a:rPr lang="en" sz="1800" b="1">
                <a:solidFill>
                  <a:schemeClr val="dk1"/>
                </a:solidFill>
              </a:rPr>
              <a:t>From Jonathan Stray, “Making Artificial Intelligence Work for Investigative Journalism”</a:t>
            </a:r>
            <a:endParaRPr sz="1800" b="1">
              <a:solidFill>
                <a:schemeClr val="dk1"/>
              </a:solidFill>
            </a:endParaRPr>
          </a:p>
          <a:p>
            <a:pPr marL="914400" lvl="0" indent="-381000" rtl="0">
              <a:lnSpc>
                <a:spcPct val="158000"/>
              </a:lnSpc>
              <a:spcBef>
                <a:spcPts val="2200"/>
              </a:spcBef>
              <a:spcAft>
                <a:spcPts val="0"/>
              </a:spcAft>
              <a:buClr>
                <a:schemeClr val="dk1"/>
              </a:buClr>
              <a:buSzPts val="2400"/>
              <a:buChar char="●"/>
            </a:pPr>
            <a:r>
              <a:rPr lang="en" sz="2400">
                <a:solidFill>
                  <a:schemeClr val="dk1"/>
                </a:solidFill>
              </a:rPr>
              <a:t>Document classification</a:t>
            </a:r>
            <a:endParaRPr sz="2400">
              <a:solidFill>
                <a:schemeClr val="dk1"/>
              </a:solidFill>
            </a:endParaRPr>
          </a:p>
          <a:p>
            <a:pPr marL="914400" lvl="0" indent="-381000" rtl="0">
              <a:lnSpc>
                <a:spcPct val="158000"/>
              </a:lnSpc>
              <a:spcBef>
                <a:spcPts val="0"/>
              </a:spcBef>
              <a:spcAft>
                <a:spcPts val="0"/>
              </a:spcAft>
              <a:buClr>
                <a:schemeClr val="dk1"/>
              </a:buClr>
              <a:buSzPts val="2400"/>
              <a:buChar char="●"/>
            </a:pPr>
            <a:r>
              <a:rPr lang="en" sz="2400">
                <a:solidFill>
                  <a:schemeClr val="dk1"/>
                </a:solidFill>
              </a:rPr>
              <a:t>Language analysis</a:t>
            </a:r>
            <a:endParaRPr sz="2400">
              <a:solidFill>
                <a:schemeClr val="dk1"/>
              </a:solidFill>
            </a:endParaRPr>
          </a:p>
          <a:p>
            <a:pPr marL="914400" lvl="0" indent="-381000" rtl="0">
              <a:lnSpc>
                <a:spcPct val="158000"/>
              </a:lnSpc>
              <a:spcBef>
                <a:spcPts val="0"/>
              </a:spcBef>
              <a:spcAft>
                <a:spcPts val="0"/>
              </a:spcAft>
              <a:buClr>
                <a:schemeClr val="dk1"/>
              </a:buClr>
              <a:buSzPts val="2400"/>
              <a:buChar char="●"/>
            </a:pPr>
            <a:r>
              <a:rPr lang="en" sz="2400">
                <a:solidFill>
                  <a:schemeClr val="dk1"/>
                </a:solidFill>
              </a:rPr>
              <a:t>Monitoring for breaking news</a:t>
            </a:r>
            <a:endParaRPr sz="2400">
              <a:solidFill>
                <a:schemeClr val="dk1"/>
              </a:solidFill>
            </a:endParaRPr>
          </a:p>
          <a:p>
            <a:pPr marL="914400" lvl="0" indent="-381000" rtl="0">
              <a:lnSpc>
                <a:spcPct val="158000"/>
              </a:lnSpc>
              <a:spcBef>
                <a:spcPts val="0"/>
              </a:spcBef>
              <a:spcAft>
                <a:spcPts val="0"/>
              </a:spcAft>
              <a:buClr>
                <a:schemeClr val="dk1"/>
              </a:buClr>
              <a:buSzPts val="2400"/>
              <a:buChar char="●"/>
            </a:pPr>
            <a:r>
              <a:rPr lang="en" sz="2400">
                <a:solidFill>
                  <a:schemeClr val="dk1"/>
                </a:solidFill>
              </a:rPr>
              <a:t>Lead generation</a:t>
            </a:r>
            <a:endParaRPr sz="2400">
              <a:solidFill>
                <a:schemeClr val="dk1"/>
              </a:solidFill>
            </a:endParaRPr>
          </a:p>
          <a:p>
            <a:pPr marL="457200" lvl="0" indent="0" rtl="0">
              <a:lnSpc>
                <a:spcPct val="158000"/>
              </a:lnSpc>
              <a:spcBef>
                <a:spcPts val="220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81" name="Google Shape;381;p60"/>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1"/>
          <p:cNvSpPr txBox="1"/>
          <p:nvPr/>
        </p:nvSpPr>
        <p:spPr>
          <a:xfrm>
            <a:off x="1630700" y="331175"/>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2200"/>
              </a:spcBef>
              <a:spcAft>
                <a:spcPts val="0"/>
              </a:spcAft>
              <a:buNone/>
            </a:pPr>
            <a:r>
              <a:rPr lang="en" sz="1800" b="1">
                <a:solidFill>
                  <a:schemeClr val="dk1"/>
                </a:solidFill>
              </a:rPr>
              <a:t>“The Echo Chamber,” Reuters, </a:t>
            </a:r>
            <a:br>
              <a:rPr lang="en" sz="1800" b="1">
                <a:solidFill>
                  <a:schemeClr val="dk1"/>
                </a:solidFill>
              </a:rPr>
            </a:br>
            <a:r>
              <a:rPr lang="en" sz="1800" b="1">
                <a:solidFill>
                  <a:schemeClr val="dk1"/>
                </a:solidFill>
              </a:rPr>
              <a:t>Biskupic, Roberts, and Shiffman 2014:  </a:t>
            </a:r>
            <a:br>
              <a:rPr lang="en" sz="1800" b="1">
                <a:solidFill>
                  <a:schemeClr val="dk1"/>
                </a:solidFill>
              </a:rPr>
            </a:br>
            <a:br>
              <a:rPr lang="en" sz="1800" b="1">
                <a:solidFill>
                  <a:schemeClr val="dk1"/>
                </a:solidFill>
              </a:rPr>
            </a:br>
            <a:r>
              <a:rPr lang="en">
                <a:solidFill>
                  <a:schemeClr val="dk1"/>
                </a:solidFill>
              </a:rPr>
              <a:t>https://www.reuters.com/investigates/special-report/scotus/</a:t>
            </a:r>
            <a:endParaRPr>
              <a:solidFill>
                <a:schemeClr val="dk1"/>
              </a:solidFill>
            </a:endParaRPr>
          </a:p>
          <a:p>
            <a:pPr marL="0" lvl="0" indent="0" rtl="0">
              <a:lnSpc>
                <a:spcPct val="158000"/>
              </a:lnSpc>
              <a:spcBef>
                <a:spcPts val="2200"/>
              </a:spcBef>
              <a:spcAft>
                <a:spcPts val="0"/>
              </a:spcAft>
              <a:buNone/>
            </a:pPr>
            <a:r>
              <a:rPr lang="en" i="1">
                <a:solidFill>
                  <a:schemeClr val="dk1"/>
                </a:solidFill>
              </a:rPr>
              <a:t>Reuters reporters showed how a small group of elite lawyers have argued most of the cases before the U.S. Supreme Court (Biskupic, Roberts, and Shiffman 2014). The reporters also broke down the number of accepted cases by type, for example whether filed by a business, individual, or government agency. They accomplished this mostly by hiring 20 freelancers to read 10,300 petitions over a period of three months, but were able to gain some additional information through LDA topic modeling (Stray 2016a).</a:t>
            </a:r>
            <a:endParaRPr i="1">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88" name="Google Shape;388;p61"/>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2"/>
          <p:cNvSpPr txBox="1"/>
          <p:nvPr/>
        </p:nvSpPr>
        <p:spPr>
          <a:xfrm>
            <a:off x="1282500" y="-152400"/>
            <a:ext cx="6764700" cy="4159200"/>
          </a:xfrm>
          <a:prstGeom prst="rect">
            <a:avLst/>
          </a:prstGeom>
          <a:noFill/>
          <a:ln>
            <a:noFill/>
          </a:ln>
        </p:spPr>
        <p:txBody>
          <a:bodyPr spcFirstLastPara="1" wrap="square" lIns="91425" tIns="45700" rIns="91425" bIns="45700" anchor="t" anchorCtr="0">
            <a:noAutofit/>
          </a:bodyPr>
          <a:lstStyle/>
          <a:p>
            <a:pPr marL="457200" lvl="0" indent="0" rtl="0">
              <a:lnSpc>
                <a:spcPct val="158000"/>
              </a:lnSpc>
              <a:spcBef>
                <a:spcPts val="2200"/>
              </a:spcBef>
              <a:spcAft>
                <a:spcPts val="0"/>
              </a:spcAft>
              <a:buNone/>
            </a:pPr>
            <a:endParaRPr sz="1200">
              <a:solidFill>
                <a:schemeClr val="dk1"/>
              </a:solidFill>
              <a:latin typeface="Calibri"/>
              <a:ea typeface="Calibri"/>
              <a:cs typeface="Calibri"/>
              <a:sym typeface="Calibri"/>
            </a:endParaRPr>
          </a:p>
          <a:p>
            <a:pPr marL="457200" lvl="0" indent="0" rtl="0">
              <a:lnSpc>
                <a:spcPct val="158000"/>
              </a:lnSpc>
              <a:spcBef>
                <a:spcPts val="2200"/>
              </a:spcBef>
              <a:spcAft>
                <a:spcPts val="0"/>
              </a:spcAft>
              <a:buNone/>
            </a:pPr>
            <a:r>
              <a:rPr lang="en" sz="1800" b="1">
                <a:solidFill>
                  <a:schemeClr val="dk1"/>
                </a:solidFill>
              </a:rPr>
              <a:t>“DHHS downplayed food stamp issues," (Dukes 2013)</a:t>
            </a:r>
            <a:r>
              <a:rPr lang="en" sz="1800">
                <a:solidFill>
                  <a:schemeClr val="dk1"/>
                </a:solidFill>
              </a:rPr>
              <a:t> </a:t>
            </a:r>
            <a:br>
              <a:rPr lang="en" sz="1800">
                <a:solidFill>
                  <a:schemeClr val="dk1"/>
                </a:solidFill>
              </a:rPr>
            </a:br>
            <a:r>
              <a:rPr lang="en" u="sng">
                <a:solidFill>
                  <a:schemeClr val="hlink"/>
                </a:solidFill>
                <a:hlinkClick r:id="rId3"/>
              </a:rPr>
              <a:t>https://www.wral.com/records-dhhs-downplayed-food-stamp-glitches/13173174/</a:t>
            </a:r>
            <a:endParaRPr>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i="1">
                <a:solidFill>
                  <a:schemeClr val="dk1"/>
                </a:solidFill>
              </a:rPr>
              <a:t>...a WRAL reporter used Overview (M. Brehmer et al. 2014) to automatically cluster 4,500 pages of state government emails obtained through a Freedom of Information Act request. One large cluster corresponded to messages posted to an inter-county government email list. The reporter manually read this cluster and found messages showing the government officials knew that a web browser compatibility problem was causing delays, ultimately affecting 70,000 people. (Dukes 2014)</a:t>
            </a:r>
            <a:endParaRPr>
              <a:solidFill>
                <a:schemeClr val="dk1"/>
              </a:solidFill>
            </a:endParaRPr>
          </a:p>
        </p:txBody>
      </p:sp>
      <p:sp>
        <p:nvSpPr>
          <p:cNvPr id="395" name="Google Shape;395;p62"/>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3"/>
          <p:cNvSpPr txBox="1"/>
          <p:nvPr/>
        </p:nvSpPr>
        <p:spPr>
          <a:xfrm>
            <a:off x="1643075" y="393225"/>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2200"/>
              </a:spcBef>
              <a:spcAft>
                <a:spcPts val="0"/>
              </a:spcAft>
              <a:buNone/>
            </a:pPr>
            <a:r>
              <a:rPr lang="en" sz="1800" b="1" i="1">
                <a:solidFill>
                  <a:schemeClr val="dk1"/>
                </a:solidFill>
              </a:rPr>
              <a:t>Washington Post</a:t>
            </a:r>
            <a:r>
              <a:rPr lang="en" sz="1800" b="1">
                <a:solidFill>
                  <a:schemeClr val="dk1"/>
                </a:solidFill>
              </a:rPr>
              <a:t> story: “Whistleblowers say USAID’s IG removed critical details from public reports,”  </a:t>
            </a:r>
            <a:br>
              <a:rPr lang="en" sz="1800" b="1">
                <a:solidFill>
                  <a:schemeClr val="dk1"/>
                </a:solidFill>
              </a:rPr>
            </a:br>
            <a:r>
              <a:rPr lang="en" sz="1800" b="1">
                <a:solidFill>
                  <a:schemeClr val="dk1"/>
                </a:solidFill>
              </a:rPr>
              <a:t>(Higham and Rich 2014)</a:t>
            </a:r>
            <a:r>
              <a:rPr lang="en" sz="1200">
                <a:solidFill>
                  <a:schemeClr val="dk1"/>
                </a:solidFill>
              </a:rPr>
              <a:t> </a:t>
            </a:r>
            <a:br>
              <a:rPr lang="en" sz="1200">
                <a:solidFill>
                  <a:schemeClr val="dk1"/>
                </a:solidFill>
              </a:rPr>
            </a:br>
            <a:br>
              <a:rPr lang="en" sz="1200">
                <a:solidFill>
                  <a:schemeClr val="dk1"/>
                </a:solidFill>
              </a:rPr>
            </a:br>
            <a:r>
              <a:rPr lang="en" sz="1100" u="sng">
                <a:solidFill>
                  <a:schemeClr val="hlink"/>
                </a:solidFill>
                <a:hlinkClick r:id="rId3"/>
              </a:rPr>
              <a:t>https://wapo.st/2vTCStd</a:t>
            </a:r>
            <a:endParaRPr sz="1100">
              <a:solidFill>
                <a:schemeClr val="dk1"/>
              </a:solidFill>
            </a:endParaRPr>
          </a:p>
          <a:p>
            <a:pPr marL="0" lvl="0" indent="0" rtl="0">
              <a:lnSpc>
                <a:spcPct val="158000"/>
              </a:lnSpc>
              <a:spcBef>
                <a:spcPts val="2200"/>
              </a:spcBef>
              <a:spcAft>
                <a:spcPts val="0"/>
              </a:spcAft>
              <a:buNone/>
            </a:pPr>
            <a:r>
              <a:rPr lang="en" i="1">
                <a:solidFill>
                  <a:schemeClr val="dk1"/>
                </a:solidFill>
              </a:rPr>
              <a:t>For the Washington Post story “Whistleblowers say USAID’s IG removed critical details from public reports,”reporters compared 12 draft reports with their final versions. Using sentiment analysis, they found that more than 400 negative references were removed before publication (Stray 2016a).</a:t>
            </a:r>
            <a:endParaRPr>
              <a:solidFill>
                <a:schemeClr val="dk1"/>
              </a:solidFill>
            </a:endParaRPr>
          </a:p>
          <a:p>
            <a:pPr marL="457200" lvl="0" indent="0" rtl="0">
              <a:lnSpc>
                <a:spcPct val="158000"/>
              </a:lnSpc>
              <a:spcBef>
                <a:spcPts val="2200"/>
              </a:spcBef>
              <a:spcAft>
                <a:spcPts val="0"/>
              </a:spcAft>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57200" lvl="0" indent="0" rtl="0">
              <a:lnSpc>
                <a:spcPct val="158000"/>
              </a:lnSpc>
              <a:spcBef>
                <a:spcPts val="2200"/>
              </a:spcBef>
              <a:spcAft>
                <a:spcPts val="0"/>
              </a:spcAft>
              <a:buNone/>
            </a:pPr>
            <a:endParaRPr sz="1100">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402" name="Google Shape;402;p63"/>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4"/>
          <p:cNvSpPr txBox="1"/>
          <p:nvPr/>
        </p:nvSpPr>
        <p:spPr>
          <a:xfrm>
            <a:off x="1210350" y="-2416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r>
              <a:rPr lang="en" sz="2400" b="1">
                <a:solidFill>
                  <a:schemeClr val="dk1"/>
                </a:solidFill>
              </a:rPr>
              <a:t>III. Case study: Duke Reporters’ Lab </a:t>
            </a:r>
            <a:r>
              <a:rPr lang="en" sz="2400" b="1" u="sng">
                <a:solidFill>
                  <a:schemeClr val="hlink"/>
                </a:solidFill>
                <a:hlinkClick r:id="rId3"/>
              </a:rPr>
              <a:t>Tech &amp; Check</a:t>
            </a:r>
            <a:r>
              <a:rPr lang="en" sz="1800" b="1">
                <a:solidFill>
                  <a:schemeClr val="dk1"/>
                </a:solidFill>
              </a:rPr>
              <a:t> </a:t>
            </a:r>
            <a:endParaRPr sz="18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409" name="Google Shape;409;p64"/>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26</a:t>
            </a:fld>
            <a:endParaRPr/>
          </a:p>
        </p:txBody>
      </p:sp>
      <p:pic>
        <p:nvPicPr>
          <p:cNvPr id="410" name="Google Shape;410;p64"/>
          <p:cNvPicPr preferRelativeResize="0"/>
          <p:nvPr/>
        </p:nvPicPr>
        <p:blipFill>
          <a:blip r:embed="rId4">
            <a:alphaModFix/>
          </a:blip>
          <a:stretch>
            <a:fillRect/>
          </a:stretch>
        </p:blipFill>
        <p:spPr>
          <a:xfrm>
            <a:off x="2144250" y="2138325"/>
            <a:ext cx="5091675" cy="2311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5"/>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417" name="Google Shape;417;p65"/>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27</a:t>
            </a:fld>
            <a:endParaRPr/>
          </a:p>
        </p:txBody>
      </p:sp>
      <p:sp>
        <p:nvSpPr>
          <p:cNvPr id="418" name="Google Shape;418;p65"/>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419" name="Google Shape;419;p65"/>
          <p:cNvSpPr txBox="1"/>
          <p:nvPr/>
        </p:nvSpPr>
        <p:spPr>
          <a:xfrm>
            <a:off x="1795475" y="571975"/>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0"/>
              </a:spcBef>
              <a:spcAft>
                <a:spcPts val="0"/>
              </a:spcAft>
              <a:buNone/>
            </a:pPr>
            <a:r>
              <a:rPr lang="en" sz="2400" b="1">
                <a:solidFill>
                  <a:schemeClr val="dk1"/>
                </a:solidFill>
              </a:rPr>
              <a:t>Duke Tech &amp; Check – matching claims with published fact-checks</a:t>
            </a:r>
            <a:endParaRPr sz="2400" b="1">
              <a:solidFill>
                <a:schemeClr val="dk1"/>
              </a:solidFill>
            </a:endParaRPr>
          </a:p>
          <a:p>
            <a:pPr marL="0" lvl="0" indent="0" rtl="0">
              <a:lnSpc>
                <a:spcPct val="90000"/>
              </a:lnSpc>
              <a:spcBef>
                <a:spcPts val="0"/>
              </a:spcBef>
              <a:spcAft>
                <a:spcPts val="0"/>
              </a:spcAft>
              <a:buNone/>
            </a:pPr>
            <a:endParaRPr sz="1800" b="1">
              <a:solidFill>
                <a:schemeClr val="dk1"/>
              </a:solidFill>
            </a:endParaRPr>
          </a:p>
          <a:p>
            <a:pPr marL="228600" lvl="0" indent="-153035" rtl="0">
              <a:lnSpc>
                <a:spcPct val="90000"/>
              </a:lnSpc>
              <a:spcBef>
                <a:spcPts val="0"/>
              </a:spcBef>
              <a:spcAft>
                <a:spcPts val="0"/>
              </a:spcAft>
              <a:buClr>
                <a:schemeClr val="dk1"/>
              </a:buClr>
              <a:buSzPts val="1400"/>
              <a:buChar char="•"/>
            </a:pPr>
            <a:r>
              <a:rPr lang="en">
                <a:solidFill>
                  <a:schemeClr val="dk1"/>
                </a:solidFill>
              </a:rPr>
              <a:t>Take sentences from</a:t>
            </a:r>
            <a:endParaRPr>
              <a:solidFill>
                <a:schemeClr val="dk1"/>
              </a:solidFill>
            </a:endParaRPr>
          </a:p>
          <a:p>
            <a:pPr marL="685800" lvl="1" indent="-176530" rtl="0">
              <a:lnSpc>
                <a:spcPct val="90000"/>
              </a:lnSpc>
              <a:spcBef>
                <a:spcPts val="500"/>
              </a:spcBef>
              <a:spcAft>
                <a:spcPts val="0"/>
              </a:spcAft>
              <a:buClr>
                <a:schemeClr val="dk1"/>
              </a:buClr>
              <a:buSzPts val="1400"/>
              <a:buChar char="•"/>
            </a:pPr>
            <a:r>
              <a:rPr lang="en">
                <a:solidFill>
                  <a:schemeClr val="dk1"/>
                </a:solidFill>
              </a:rPr>
              <a:t>Cable news shows (CNN, Fox, etc.)</a:t>
            </a:r>
            <a:endParaRPr>
              <a:solidFill>
                <a:schemeClr val="dk1"/>
              </a:solidFill>
            </a:endParaRPr>
          </a:p>
          <a:p>
            <a:pPr marL="685800" lvl="1" indent="-176530" rtl="0">
              <a:lnSpc>
                <a:spcPct val="90000"/>
              </a:lnSpc>
              <a:spcBef>
                <a:spcPts val="500"/>
              </a:spcBef>
              <a:spcAft>
                <a:spcPts val="0"/>
              </a:spcAft>
              <a:buClr>
                <a:schemeClr val="dk1"/>
              </a:buClr>
              <a:buSzPts val="1400"/>
              <a:buChar char="•"/>
            </a:pPr>
            <a:r>
              <a:rPr lang="en">
                <a:solidFill>
                  <a:schemeClr val="dk1"/>
                </a:solidFill>
              </a:rPr>
              <a:t>YouTube videos and livestreams</a:t>
            </a:r>
            <a:endParaRPr>
              <a:solidFill>
                <a:schemeClr val="dk1"/>
              </a:solidFill>
            </a:endParaRPr>
          </a:p>
          <a:p>
            <a:pPr marL="685800" lvl="1" indent="-176530" rtl="0">
              <a:lnSpc>
                <a:spcPct val="90000"/>
              </a:lnSpc>
              <a:spcBef>
                <a:spcPts val="500"/>
              </a:spcBef>
              <a:spcAft>
                <a:spcPts val="0"/>
              </a:spcAft>
              <a:buClr>
                <a:schemeClr val="dk1"/>
              </a:buClr>
              <a:buSzPts val="1400"/>
              <a:buChar char="•"/>
            </a:pPr>
            <a:r>
              <a:rPr lang="en">
                <a:solidFill>
                  <a:schemeClr val="dk1"/>
                </a:solidFill>
              </a:rPr>
              <a:t>Microphone audio</a:t>
            </a:r>
            <a:endParaRPr>
              <a:solidFill>
                <a:schemeClr val="dk1"/>
              </a:solidFill>
            </a:endParaRPr>
          </a:p>
          <a:p>
            <a:pPr marL="228600" lvl="0" indent="-153035" rtl="0">
              <a:lnSpc>
                <a:spcPct val="90000"/>
              </a:lnSpc>
              <a:spcBef>
                <a:spcPts val="1000"/>
              </a:spcBef>
              <a:spcAft>
                <a:spcPts val="0"/>
              </a:spcAft>
              <a:buClr>
                <a:schemeClr val="dk1"/>
              </a:buClr>
              <a:buSzPts val="1400"/>
              <a:buChar char="•"/>
            </a:pPr>
            <a:r>
              <a:rPr lang="en">
                <a:solidFill>
                  <a:schemeClr val="dk1"/>
                </a:solidFill>
              </a:rPr>
              <a:t>Find related factchecks from a Share the Facts database of previously fact-checked claims</a:t>
            </a:r>
            <a:endParaRPr>
              <a:solidFill>
                <a:schemeClr val="dk1"/>
              </a:solidFill>
            </a:endParaRPr>
          </a:p>
          <a:p>
            <a:pPr marL="228600" lvl="0" indent="-153035" rtl="0">
              <a:lnSpc>
                <a:spcPct val="90000"/>
              </a:lnSpc>
              <a:spcBef>
                <a:spcPts val="1000"/>
              </a:spcBef>
              <a:spcAft>
                <a:spcPts val="0"/>
              </a:spcAft>
              <a:buClr>
                <a:schemeClr val="dk1"/>
              </a:buClr>
              <a:buSzPts val="1400"/>
              <a:buChar char="•"/>
            </a:pPr>
            <a:r>
              <a:rPr lang="en">
                <a:solidFill>
                  <a:schemeClr val="dk1"/>
                </a:solidFill>
              </a:rPr>
              <a:t>This reduces to the well-studied natural language processing (NLP) problems of identifying paraphrases and entailments</a:t>
            </a:r>
            <a:endParaRPr>
              <a:solidFill>
                <a:schemeClr val="dk1"/>
              </a:solidFill>
            </a:endParaRPr>
          </a:p>
          <a:p>
            <a:pPr marL="228600" lvl="0" indent="-153035" rtl="0">
              <a:lnSpc>
                <a:spcPct val="90000"/>
              </a:lnSpc>
              <a:spcBef>
                <a:spcPts val="1000"/>
              </a:spcBef>
              <a:spcAft>
                <a:spcPts val="0"/>
              </a:spcAft>
              <a:buClr>
                <a:schemeClr val="dk1"/>
              </a:buClr>
              <a:buSzPts val="1400"/>
              <a:buChar char="•"/>
            </a:pPr>
            <a:r>
              <a:rPr lang="en">
                <a:solidFill>
                  <a:schemeClr val="dk1"/>
                </a:solidFill>
              </a:rPr>
              <a:t>Current algorithm identifies words with similar meaning between the spoken sentence and sentence from the database</a:t>
            </a:r>
            <a:endParaRPr>
              <a:solidFill>
                <a:schemeClr val="dk1"/>
              </a:solidFill>
            </a:endParaRPr>
          </a:p>
          <a:p>
            <a:pPr marL="0" lvl="0" indent="0" rtl="0">
              <a:lnSpc>
                <a:spcPct val="90000"/>
              </a:lnSpc>
              <a:spcBef>
                <a:spcPts val="0"/>
              </a:spcBef>
              <a:spcAft>
                <a:spcPts val="0"/>
              </a:spcAft>
              <a:buNone/>
            </a:pPr>
            <a:endParaRPr sz="1800" b="1">
              <a:solidFill>
                <a:schemeClr val="dk1"/>
              </a:solidFill>
            </a:endParaRPr>
          </a:p>
          <a:p>
            <a:pPr marL="0" lvl="0" indent="0" rtl="0">
              <a:lnSpc>
                <a:spcPct val="90000"/>
              </a:lnSpc>
              <a:spcBef>
                <a:spcPts val="0"/>
              </a:spcBef>
              <a:spcAft>
                <a:spcPts val="0"/>
              </a:spcAft>
              <a:buClr>
                <a:schemeClr val="dk1"/>
              </a:buClr>
              <a:buSzPts val="4000"/>
              <a:buFont typeface="Helvetica Neue"/>
              <a:buNone/>
            </a:pPr>
            <a:endParaRPr sz="1800" b="1">
              <a:solidFill>
                <a:schemeClr val="dk1"/>
              </a:solidFill>
            </a:endParaRPr>
          </a:p>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426" name="Google Shape;426;p66"/>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28</a:t>
            </a:fld>
            <a:endParaRPr/>
          </a:p>
        </p:txBody>
      </p:sp>
      <p:sp>
        <p:nvSpPr>
          <p:cNvPr id="427" name="Google Shape;427;p66"/>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428" name="Google Shape;428;p66"/>
          <p:cNvSpPr txBox="1"/>
          <p:nvPr/>
        </p:nvSpPr>
        <p:spPr>
          <a:xfrm>
            <a:off x="19478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0" lvl="0" indent="0" rtl="0">
              <a:lnSpc>
                <a:spcPct val="90000"/>
              </a:lnSpc>
              <a:spcBef>
                <a:spcPts val="0"/>
              </a:spcBef>
              <a:spcAft>
                <a:spcPts val="0"/>
              </a:spcAft>
              <a:buNone/>
            </a:pPr>
            <a:r>
              <a:rPr lang="en" sz="2400" b="1">
                <a:solidFill>
                  <a:schemeClr val="dk1"/>
                </a:solidFill>
              </a:rPr>
              <a:t>Bob the Algorithm</a:t>
            </a:r>
            <a:endParaRPr sz="2400" b="1">
              <a:solidFill>
                <a:schemeClr val="dk1"/>
              </a:solidFill>
            </a:endParaRPr>
          </a:p>
          <a:p>
            <a:pPr marL="0" lvl="0" indent="0" rtl="0">
              <a:lnSpc>
                <a:spcPct val="90000"/>
              </a:lnSpc>
              <a:spcBef>
                <a:spcPts val="0"/>
              </a:spcBef>
              <a:spcAft>
                <a:spcPts val="0"/>
              </a:spcAft>
              <a:buNone/>
            </a:pPr>
            <a:endParaRPr sz="2400" b="1">
              <a:solidFill>
                <a:schemeClr val="dk1"/>
              </a:solidFill>
            </a:endParaRPr>
          </a:p>
          <a:p>
            <a:pPr marL="228600" lvl="0" indent="-139700" rtl="0">
              <a:lnSpc>
                <a:spcPct val="90000"/>
              </a:lnSpc>
              <a:spcBef>
                <a:spcPts val="0"/>
              </a:spcBef>
              <a:spcAft>
                <a:spcPts val="0"/>
              </a:spcAft>
              <a:buClr>
                <a:schemeClr val="dk1"/>
              </a:buClr>
              <a:buSzPts val="1400"/>
              <a:buChar char="•"/>
            </a:pPr>
            <a:r>
              <a:rPr lang="en">
                <a:solidFill>
                  <a:schemeClr val="dk1"/>
                </a:solidFill>
              </a:rPr>
              <a:t>Written by Duke students based on research on natural language processing (“Bob” is the algorithm’s code name)</a:t>
            </a:r>
            <a:endParaRPr>
              <a:solidFill>
                <a:schemeClr val="dk1"/>
              </a:solidFill>
            </a:endParaRPr>
          </a:p>
          <a:p>
            <a:pPr marL="228600" lvl="0" indent="-139700" rtl="0">
              <a:lnSpc>
                <a:spcPct val="90000"/>
              </a:lnSpc>
              <a:spcBef>
                <a:spcPts val="1000"/>
              </a:spcBef>
              <a:spcAft>
                <a:spcPts val="0"/>
              </a:spcAft>
              <a:buClr>
                <a:schemeClr val="dk1"/>
              </a:buClr>
              <a:buSzPts val="1400"/>
              <a:buChar char="•"/>
            </a:pPr>
            <a:r>
              <a:rPr lang="en">
                <a:solidFill>
                  <a:schemeClr val="dk1"/>
                </a:solidFill>
              </a:rPr>
              <a:t>Identifies words with similar meaning in the spoken sentence and sentence from the database</a:t>
            </a:r>
            <a:endParaRPr>
              <a:solidFill>
                <a:schemeClr val="dk1"/>
              </a:solidFill>
            </a:endParaRPr>
          </a:p>
          <a:p>
            <a:pPr marL="228600" lvl="0" indent="-139700" rtl="0">
              <a:lnSpc>
                <a:spcPct val="90000"/>
              </a:lnSpc>
              <a:spcBef>
                <a:spcPts val="1000"/>
              </a:spcBef>
              <a:spcAft>
                <a:spcPts val="0"/>
              </a:spcAft>
              <a:buClr>
                <a:schemeClr val="dk1"/>
              </a:buClr>
              <a:buSzPts val="1400"/>
              <a:buChar char="•"/>
            </a:pPr>
            <a:r>
              <a:rPr lang="en">
                <a:solidFill>
                  <a:schemeClr val="dk1"/>
                </a:solidFill>
              </a:rPr>
              <a:t> Challenge: the common NLP problem of identifying claims that are paraphrases of claims in the database, or ones that logically follow from a claim in the database (entailment).</a:t>
            </a:r>
            <a:endParaRPr>
              <a:solidFill>
                <a:schemeClr val="dk1"/>
              </a:solidFill>
            </a:endParaRPr>
          </a:p>
          <a:p>
            <a:pPr marL="228600" lvl="0" indent="-50800" rtl="0">
              <a:lnSpc>
                <a:spcPct val="90000"/>
              </a:lnSpc>
              <a:spcBef>
                <a:spcPts val="1000"/>
              </a:spcBef>
              <a:spcAft>
                <a:spcPts val="0"/>
              </a:spcAft>
              <a:buClr>
                <a:schemeClr val="dk1"/>
              </a:buClr>
              <a:buSzPts val="2800"/>
              <a:buFont typeface="Arial"/>
              <a:buNone/>
            </a:pPr>
            <a:endParaRPr sz="1200" b="1">
              <a:solidFill>
                <a:schemeClr val="dk1"/>
              </a:solidFill>
              <a:latin typeface="Helvetica Neue"/>
              <a:ea typeface="Helvetica Neue"/>
              <a:cs typeface="Helvetica Neue"/>
              <a:sym typeface="Helvetica Neue"/>
            </a:endParaRPr>
          </a:p>
          <a:p>
            <a:pPr marL="457200" lvl="1" indent="0" rtl="0">
              <a:lnSpc>
                <a:spcPct val="90000"/>
              </a:lnSpc>
              <a:spcBef>
                <a:spcPts val="500"/>
              </a:spcBef>
              <a:spcAft>
                <a:spcPts val="0"/>
              </a:spcAft>
              <a:buClr>
                <a:schemeClr val="dk1"/>
              </a:buClr>
              <a:buSzPts val="2400"/>
              <a:buFont typeface="Arial"/>
              <a:buNone/>
            </a:pPr>
            <a:endParaRPr sz="2400" b="1">
              <a:solidFill>
                <a:schemeClr val="dk1"/>
              </a:solidFill>
              <a:latin typeface="Helvetica Neue"/>
              <a:ea typeface="Helvetica Neue"/>
              <a:cs typeface="Helvetica Neue"/>
              <a:sym typeface="Helvetica Neue"/>
            </a:endParaRPr>
          </a:p>
          <a:p>
            <a:pPr marL="685800" lvl="1" indent="-76200" rtl="0">
              <a:lnSpc>
                <a:spcPct val="90000"/>
              </a:lnSpc>
              <a:spcBef>
                <a:spcPts val="500"/>
              </a:spcBef>
              <a:spcAft>
                <a:spcPts val="0"/>
              </a:spcAft>
              <a:buClr>
                <a:schemeClr val="dk1"/>
              </a:buClr>
              <a:buSzPts val="2400"/>
              <a:buFont typeface="Arial"/>
              <a:buNone/>
            </a:pPr>
            <a:endParaRPr sz="2400" b="1">
              <a:solidFill>
                <a:schemeClr val="dk1"/>
              </a:solidFill>
              <a:latin typeface="Helvetica Neue"/>
              <a:ea typeface="Helvetica Neue"/>
              <a:cs typeface="Helvetica Neue"/>
              <a:sym typeface="Helvetica Neue"/>
            </a:endParaRPr>
          </a:p>
          <a:p>
            <a:pPr marL="0" lvl="0" indent="0" rtl="0">
              <a:lnSpc>
                <a:spcPct val="90000"/>
              </a:lnSpc>
              <a:spcBef>
                <a:spcPts val="0"/>
              </a:spcBef>
              <a:spcAft>
                <a:spcPts val="0"/>
              </a:spcAft>
              <a:buNone/>
            </a:pPr>
            <a:endParaRPr sz="2400" b="1">
              <a:solidFill>
                <a:schemeClr val="dk1"/>
              </a:solidFill>
            </a:endParaRPr>
          </a:p>
          <a:p>
            <a:pPr marL="0" lvl="0" indent="0" rtl="0">
              <a:lnSpc>
                <a:spcPct val="90000"/>
              </a:lnSpc>
              <a:spcBef>
                <a:spcPts val="0"/>
              </a:spcBef>
              <a:spcAft>
                <a:spcPts val="0"/>
              </a:spcAft>
              <a:buClr>
                <a:schemeClr val="dk1"/>
              </a:buClr>
              <a:buSzPts val="4000"/>
              <a:buFont typeface="Helvetica Neue"/>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pSp>
        <p:nvGrpSpPr>
          <p:cNvPr id="433" name="Google Shape;433;p67"/>
          <p:cNvGrpSpPr/>
          <p:nvPr/>
        </p:nvGrpSpPr>
        <p:grpSpPr>
          <a:xfrm>
            <a:off x="555670" y="2050801"/>
            <a:ext cx="8080328" cy="2345578"/>
            <a:chOff x="47671" y="1951234"/>
            <a:chExt cx="8080328" cy="3127438"/>
          </a:xfrm>
        </p:grpSpPr>
        <p:sp>
          <p:nvSpPr>
            <p:cNvPr id="434" name="Google Shape;434;p67"/>
            <p:cNvSpPr/>
            <p:nvPr/>
          </p:nvSpPr>
          <p:spPr>
            <a:xfrm>
              <a:off x="47671" y="3876704"/>
              <a:ext cx="1492892" cy="120196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Google Shape;435;p67"/>
            <p:cNvSpPr txBox="1"/>
            <p:nvPr/>
          </p:nvSpPr>
          <p:spPr>
            <a:xfrm>
              <a:off x="82875" y="3911908"/>
              <a:ext cx="1422484" cy="113156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In 2017</a:t>
              </a:r>
              <a:endParaRPr/>
            </a:p>
          </p:txBody>
        </p:sp>
        <p:sp>
          <p:nvSpPr>
            <p:cNvPr id="436" name="Google Shape;436;p67"/>
            <p:cNvSpPr/>
            <p:nvPr/>
          </p:nvSpPr>
          <p:spPr>
            <a:xfrm>
              <a:off x="47673"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7" name="Google Shape;437;p67"/>
            <p:cNvSpPr txBox="1"/>
            <p:nvPr/>
          </p:nvSpPr>
          <p:spPr>
            <a:xfrm>
              <a:off x="68654"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Last</a:t>
              </a:r>
              <a:endParaRPr/>
            </a:p>
          </p:txBody>
        </p:sp>
        <p:sp>
          <p:nvSpPr>
            <p:cNvPr id="438" name="Google Shape;438;p67"/>
            <p:cNvSpPr/>
            <p:nvPr/>
          </p:nvSpPr>
          <p:spPr>
            <a:xfrm>
              <a:off x="815381"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Google Shape;439;p67"/>
            <p:cNvSpPr txBox="1"/>
            <p:nvPr/>
          </p:nvSpPr>
          <p:spPr>
            <a:xfrm>
              <a:off x="836362"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year</a:t>
              </a:r>
              <a:endParaRPr/>
            </a:p>
          </p:txBody>
        </p:sp>
        <p:sp>
          <p:nvSpPr>
            <p:cNvPr id="440" name="Google Shape;440;p67"/>
            <p:cNvSpPr/>
            <p:nvPr/>
          </p:nvSpPr>
          <p:spPr>
            <a:xfrm>
              <a:off x="1644130" y="3876704"/>
              <a:ext cx="716359" cy="120196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1" name="Google Shape;441;p67"/>
            <p:cNvSpPr txBox="1"/>
            <p:nvPr/>
          </p:nvSpPr>
          <p:spPr>
            <a:xfrm>
              <a:off x="1665111" y="3897685"/>
              <a:ext cx="674397" cy="116000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we</a:t>
              </a:r>
              <a:endParaRPr/>
            </a:p>
          </p:txBody>
        </p:sp>
        <p:sp>
          <p:nvSpPr>
            <p:cNvPr id="442" name="Google Shape;442;p67"/>
            <p:cNvSpPr/>
            <p:nvPr/>
          </p:nvSpPr>
          <p:spPr>
            <a:xfrm>
              <a:off x="1652089"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Google Shape;443;p67"/>
            <p:cNvSpPr txBox="1"/>
            <p:nvPr/>
          </p:nvSpPr>
          <p:spPr>
            <a:xfrm>
              <a:off x="1673070"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we</a:t>
              </a:r>
              <a:endParaRPr/>
            </a:p>
          </p:txBody>
        </p:sp>
        <p:sp>
          <p:nvSpPr>
            <p:cNvPr id="444" name="Google Shape;444;p67"/>
            <p:cNvSpPr/>
            <p:nvPr/>
          </p:nvSpPr>
          <p:spPr>
            <a:xfrm>
              <a:off x="2480838" y="3876704"/>
              <a:ext cx="716359" cy="120196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5" name="Google Shape;445;p67"/>
            <p:cNvSpPr txBox="1"/>
            <p:nvPr/>
          </p:nvSpPr>
          <p:spPr>
            <a:xfrm>
              <a:off x="2501819" y="3897685"/>
              <a:ext cx="674397" cy="116000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lost</a:t>
              </a:r>
              <a:endParaRPr/>
            </a:p>
          </p:txBody>
        </p:sp>
        <p:sp>
          <p:nvSpPr>
            <p:cNvPr id="446" name="Google Shape;446;p67"/>
            <p:cNvSpPr/>
            <p:nvPr/>
          </p:nvSpPr>
          <p:spPr>
            <a:xfrm>
              <a:off x="2488797"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7" name="Google Shape;447;p67"/>
            <p:cNvSpPr txBox="1"/>
            <p:nvPr/>
          </p:nvSpPr>
          <p:spPr>
            <a:xfrm>
              <a:off x="2509778"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lost</a:t>
              </a:r>
              <a:endParaRPr/>
            </a:p>
          </p:txBody>
        </p:sp>
        <p:sp>
          <p:nvSpPr>
            <p:cNvPr id="448" name="Google Shape;448;p67"/>
            <p:cNvSpPr/>
            <p:nvPr/>
          </p:nvSpPr>
          <p:spPr>
            <a:xfrm>
              <a:off x="3317548" y="3876704"/>
              <a:ext cx="1492892" cy="120196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9" name="Google Shape;449;p67"/>
            <p:cNvSpPr txBox="1"/>
            <p:nvPr/>
          </p:nvSpPr>
          <p:spPr>
            <a:xfrm>
              <a:off x="3352752" y="3911908"/>
              <a:ext cx="1422484" cy="113156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half a trillion</a:t>
              </a:r>
              <a:endParaRPr/>
            </a:p>
          </p:txBody>
        </p:sp>
        <p:sp>
          <p:nvSpPr>
            <p:cNvPr id="450" name="Google Shape;450;p67"/>
            <p:cNvSpPr/>
            <p:nvPr/>
          </p:nvSpPr>
          <p:spPr>
            <a:xfrm>
              <a:off x="3325505"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1" name="Google Shape;451;p67"/>
            <p:cNvSpPr txBox="1"/>
            <p:nvPr/>
          </p:nvSpPr>
          <p:spPr>
            <a:xfrm>
              <a:off x="3346486"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500</a:t>
              </a:r>
              <a:endParaRPr/>
            </a:p>
          </p:txBody>
        </p:sp>
        <p:sp>
          <p:nvSpPr>
            <p:cNvPr id="452" name="Google Shape;452;p67"/>
            <p:cNvSpPr/>
            <p:nvPr/>
          </p:nvSpPr>
          <p:spPr>
            <a:xfrm>
              <a:off x="4102038"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Google Shape;453;p67"/>
            <p:cNvSpPr txBox="1"/>
            <p:nvPr/>
          </p:nvSpPr>
          <p:spPr>
            <a:xfrm>
              <a:off x="4123019"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billion</a:t>
              </a:r>
              <a:endParaRPr/>
            </a:p>
          </p:txBody>
        </p:sp>
        <p:sp>
          <p:nvSpPr>
            <p:cNvPr id="454" name="Google Shape;454;p67"/>
            <p:cNvSpPr/>
            <p:nvPr/>
          </p:nvSpPr>
          <p:spPr>
            <a:xfrm>
              <a:off x="4930787" y="3876704"/>
              <a:ext cx="716359" cy="120196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Google Shape;455;p67"/>
            <p:cNvSpPr txBox="1"/>
            <p:nvPr/>
          </p:nvSpPr>
          <p:spPr>
            <a:xfrm>
              <a:off x="4951768" y="3897685"/>
              <a:ext cx="674397" cy="116000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in</a:t>
              </a:r>
              <a:endParaRPr/>
            </a:p>
          </p:txBody>
        </p:sp>
        <p:sp>
          <p:nvSpPr>
            <p:cNvPr id="456" name="Google Shape;456;p67"/>
            <p:cNvSpPr/>
            <p:nvPr/>
          </p:nvSpPr>
          <p:spPr>
            <a:xfrm>
              <a:off x="4938746"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Google Shape;457;p67"/>
            <p:cNvSpPr txBox="1"/>
            <p:nvPr/>
          </p:nvSpPr>
          <p:spPr>
            <a:xfrm>
              <a:off x="4959727"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in</a:t>
              </a:r>
              <a:endParaRPr/>
            </a:p>
          </p:txBody>
        </p:sp>
        <p:sp>
          <p:nvSpPr>
            <p:cNvPr id="458" name="Google Shape;458;p67"/>
            <p:cNvSpPr/>
            <p:nvPr/>
          </p:nvSpPr>
          <p:spPr>
            <a:xfrm>
              <a:off x="5767495" y="3876704"/>
              <a:ext cx="716359" cy="120196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 name="Google Shape;459;p67"/>
            <p:cNvSpPr txBox="1"/>
            <p:nvPr/>
          </p:nvSpPr>
          <p:spPr>
            <a:xfrm>
              <a:off x="5788476" y="3897685"/>
              <a:ext cx="674397" cy="116000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trade</a:t>
              </a:r>
              <a:endParaRPr/>
            </a:p>
          </p:txBody>
        </p:sp>
        <p:sp>
          <p:nvSpPr>
            <p:cNvPr id="460" name="Google Shape;460;p67"/>
            <p:cNvSpPr/>
            <p:nvPr/>
          </p:nvSpPr>
          <p:spPr>
            <a:xfrm>
              <a:off x="5775454"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 name="Google Shape;461;p67"/>
            <p:cNvSpPr txBox="1"/>
            <p:nvPr/>
          </p:nvSpPr>
          <p:spPr>
            <a:xfrm>
              <a:off x="5796435"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trade</a:t>
              </a:r>
              <a:endParaRPr/>
            </a:p>
          </p:txBody>
        </p:sp>
        <p:sp>
          <p:nvSpPr>
            <p:cNvPr id="462" name="Google Shape;462;p67"/>
            <p:cNvSpPr/>
            <p:nvPr/>
          </p:nvSpPr>
          <p:spPr>
            <a:xfrm>
              <a:off x="6604203" y="3876704"/>
              <a:ext cx="716359" cy="120196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Google Shape;463;p67"/>
            <p:cNvSpPr txBox="1"/>
            <p:nvPr/>
          </p:nvSpPr>
          <p:spPr>
            <a:xfrm>
              <a:off x="6625184" y="3897685"/>
              <a:ext cx="674397" cy="116000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with</a:t>
              </a:r>
              <a:endParaRPr/>
            </a:p>
          </p:txBody>
        </p:sp>
        <p:sp>
          <p:nvSpPr>
            <p:cNvPr id="464" name="Google Shape;464;p67"/>
            <p:cNvSpPr/>
            <p:nvPr/>
          </p:nvSpPr>
          <p:spPr>
            <a:xfrm>
              <a:off x="6612161"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5" name="Google Shape;465;p67"/>
            <p:cNvSpPr txBox="1"/>
            <p:nvPr/>
          </p:nvSpPr>
          <p:spPr>
            <a:xfrm>
              <a:off x="6633142"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with</a:t>
              </a:r>
              <a:endParaRPr/>
            </a:p>
          </p:txBody>
        </p:sp>
        <p:sp>
          <p:nvSpPr>
            <p:cNvPr id="466" name="Google Shape;466;p67"/>
            <p:cNvSpPr/>
            <p:nvPr/>
          </p:nvSpPr>
          <p:spPr>
            <a:xfrm>
              <a:off x="7411640" y="3876704"/>
              <a:ext cx="716359" cy="120196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Google Shape;467;p67"/>
            <p:cNvSpPr txBox="1"/>
            <p:nvPr/>
          </p:nvSpPr>
          <p:spPr>
            <a:xfrm>
              <a:off x="7432621" y="3897685"/>
              <a:ext cx="674397" cy="116000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China</a:t>
              </a:r>
              <a:endParaRPr/>
            </a:p>
          </p:txBody>
        </p:sp>
        <p:sp>
          <p:nvSpPr>
            <p:cNvPr id="468" name="Google Shape;468;p67"/>
            <p:cNvSpPr/>
            <p:nvPr/>
          </p:nvSpPr>
          <p:spPr>
            <a:xfrm>
              <a:off x="7411640"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Google Shape;469;p67"/>
            <p:cNvSpPr txBox="1"/>
            <p:nvPr/>
          </p:nvSpPr>
          <p:spPr>
            <a:xfrm>
              <a:off x="7432621" y="1972215"/>
              <a:ext cx="674397" cy="115236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lt1"/>
                </a:buClr>
                <a:buSzPts val="1600"/>
                <a:buFont typeface="Calibri"/>
                <a:buNone/>
              </a:pPr>
              <a:r>
                <a:rPr lang="en" sz="1600" b="0" i="0" u="none" strike="noStrike" cap="none">
                  <a:solidFill>
                    <a:schemeClr val="lt1"/>
                  </a:solidFill>
                  <a:latin typeface="Calibri"/>
                  <a:ea typeface="Calibri"/>
                  <a:cs typeface="Calibri"/>
                  <a:sym typeface="Calibri"/>
                </a:rPr>
                <a:t>China</a:t>
              </a:r>
              <a:endParaRPr/>
            </a:p>
          </p:txBody>
        </p:sp>
      </p:grpSp>
      <p:sp>
        <p:nvSpPr>
          <p:cNvPr id="470" name="Google Shape;470;p67"/>
          <p:cNvSpPr txBox="1">
            <a:spLocks noGrp="1"/>
          </p:cNvSpPr>
          <p:nvPr>
            <p:ph type="title"/>
          </p:nvPr>
        </p:nvSpPr>
        <p:spPr>
          <a:xfrm>
            <a:off x="555675" y="261494"/>
            <a:ext cx="7886700" cy="99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2400" b="1" i="0" u="none" strike="noStrike" cap="none">
                <a:solidFill>
                  <a:schemeClr val="dk1"/>
                </a:solidFill>
                <a:latin typeface="Arial"/>
                <a:ea typeface="Arial"/>
                <a:cs typeface="Arial"/>
                <a:sym typeface="Arial"/>
              </a:rPr>
              <a:t>Paraphrase matching</a:t>
            </a:r>
            <a:endParaRPr sz="2400" b="1">
              <a:latin typeface="Arial"/>
              <a:ea typeface="Arial"/>
              <a:cs typeface="Arial"/>
              <a:sym typeface="Arial"/>
            </a:endParaRPr>
          </a:p>
        </p:txBody>
      </p:sp>
      <p:sp>
        <p:nvSpPr>
          <p:cNvPr id="471" name="Google Shape;471;p67"/>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 sz="1400" i="0" u="none" strike="noStrike" cap="none">
                <a:solidFill>
                  <a:schemeClr val="dk1"/>
                </a:solidFill>
                <a:latin typeface="Arial"/>
                <a:ea typeface="Arial"/>
                <a:cs typeface="Arial"/>
                <a:sym typeface="Arial"/>
              </a:rPr>
              <a:t>We found the algorithm is good at matching semantics</a:t>
            </a:r>
            <a:endParaRPr sz="1400">
              <a:latin typeface="Arial"/>
              <a:ea typeface="Arial"/>
              <a:cs typeface="Arial"/>
              <a:sym typeface="Arial"/>
            </a:endParaRPr>
          </a:p>
        </p:txBody>
      </p:sp>
      <p:sp>
        <p:nvSpPr>
          <p:cNvPr id="472" name="Google Shape;472;p67"/>
          <p:cNvSpPr/>
          <p:nvPr/>
        </p:nvSpPr>
        <p:spPr>
          <a:xfrm rot="5400000">
            <a:off x="1127613" y="2828791"/>
            <a:ext cx="329712" cy="826477"/>
          </a:xfrm>
          <a:prstGeom prst="chevron">
            <a:avLst>
              <a:gd name="adj" fmla="val 50000"/>
            </a:avLst>
          </a:prstGeom>
          <a:solidFill>
            <a:srgbClr val="8DA9D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73" name="Google Shape;473;p67"/>
          <p:cNvSpPr/>
          <p:nvPr/>
        </p:nvSpPr>
        <p:spPr>
          <a:xfrm rot="5400000">
            <a:off x="4407143" y="2828790"/>
            <a:ext cx="329712" cy="826477"/>
          </a:xfrm>
          <a:prstGeom prst="chevron">
            <a:avLst>
              <a:gd name="adj" fmla="val 50000"/>
            </a:avLst>
          </a:prstGeom>
          <a:solidFill>
            <a:srgbClr val="FD917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0" algn="l" rtl="0">
              <a:spcBef>
                <a:spcPts val="0"/>
              </a:spcBef>
              <a:spcAft>
                <a:spcPts val="0"/>
              </a:spcAft>
              <a:buNone/>
            </a:pPr>
            <a:br>
              <a:rPr lang="en" sz="1800">
                <a:solidFill>
                  <a:schemeClr val="dk1"/>
                </a:solidFill>
                <a:latin typeface="Ubuntu"/>
                <a:ea typeface="Ubuntu"/>
                <a:cs typeface="Ubuntu"/>
                <a:sym typeface="Ubuntu"/>
              </a:rPr>
            </a:br>
            <a:br>
              <a:rPr lang="en" sz="1800">
                <a:solidFill>
                  <a:schemeClr val="dk1"/>
                </a:solidFill>
                <a:latin typeface="Ubuntu"/>
                <a:ea typeface="Ubuntu"/>
                <a:cs typeface="Ubuntu"/>
                <a:sym typeface="Ubuntu"/>
              </a:rPr>
            </a:br>
            <a:endParaRPr sz="1800">
              <a:solidFill>
                <a:schemeClr val="dk1"/>
              </a:solidFill>
              <a:latin typeface="Ubuntu"/>
              <a:ea typeface="Ubuntu"/>
              <a:cs typeface="Ubuntu"/>
              <a:sym typeface="Ubuntu"/>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41"/>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3</a:t>
            </a:r>
            <a:endParaRPr/>
          </a:p>
        </p:txBody>
      </p:sp>
      <p:pic>
        <p:nvPicPr>
          <p:cNvPr id="232" name="Google Shape;232;p41"/>
          <p:cNvPicPr preferRelativeResize="0"/>
          <p:nvPr/>
        </p:nvPicPr>
        <p:blipFill>
          <a:blip r:embed="rId3">
            <a:alphaModFix/>
          </a:blip>
          <a:stretch>
            <a:fillRect/>
          </a:stretch>
        </p:blipFill>
        <p:spPr>
          <a:xfrm>
            <a:off x="1927800" y="588175"/>
            <a:ext cx="5676175" cy="42571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78" name="Google Shape;478;p68"/>
          <p:cNvGrpSpPr/>
          <p:nvPr/>
        </p:nvGrpSpPr>
        <p:grpSpPr>
          <a:xfrm>
            <a:off x="560412" y="2073871"/>
            <a:ext cx="716359" cy="895746"/>
            <a:chOff x="47673" y="1951234"/>
            <a:chExt cx="716359" cy="1194328"/>
          </a:xfrm>
        </p:grpSpPr>
        <p:sp>
          <p:nvSpPr>
            <p:cNvPr id="479" name="Google Shape;479;p68"/>
            <p:cNvSpPr/>
            <p:nvPr/>
          </p:nvSpPr>
          <p:spPr>
            <a:xfrm>
              <a:off x="47673"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0" name="Google Shape;480;p68"/>
            <p:cNvSpPr txBox="1"/>
            <p:nvPr/>
          </p:nvSpPr>
          <p:spPr>
            <a:xfrm>
              <a:off x="68654"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Last</a:t>
              </a:r>
              <a:endParaRPr/>
            </a:p>
          </p:txBody>
        </p:sp>
      </p:grpSp>
      <p:grpSp>
        <p:nvGrpSpPr>
          <p:cNvPr id="481" name="Google Shape;481;p68"/>
          <p:cNvGrpSpPr/>
          <p:nvPr/>
        </p:nvGrpSpPr>
        <p:grpSpPr>
          <a:xfrm>
            <a:off x="1328120" y="2073871"/>
            <a:ext cx="716359" cy="895746"/>
            <a:chOff x="815381" y="1951234"/>
            <a:chExt cx="716359" cy="1194328"/>
          </a:xfrm>
        </p:grpSpPr>
        <p:sp>
          <p:nvSpPr>
            <p:cNvPr id="482" name="Google Shape;482;p68"/>
            <p:cNvSpPr/>
            <p:nvPr/>
          </p:nvSpPr>
          <p:spPr>
            <a:xfrm>
              <a:off x="815381"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Google Shape;483;p68"/>
            <p:cNvSpPr txBox="1"/>
            <p:nvPr/>
          </p:nvSpPr>
          <p:spPr>
            <a:xfrm>
              <a:off x="836362"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year</a:t>
              </a:r>
              <a:endParaRPr/>
            </a:p>
          </p:txBody>
        </p:sp>
      </p:grpSp>
      <p:grpSp>
        <p:nvGrpSpPr>
          <p:cNvPr id="484" name="Google Shape;484;p68"/>
          <p:cNvGrpSpPr/>
          <p:nvPr/>
        </p:nvGrpSpPr>
        <p:grpSpPr>
          <a:xfrm>
            <a:off x="2164828" y="2073871"/>
            <a:ext cx="716359" cy="895746"/>
            <a:chOff x="1652089" y="1951234"/>
            <a:chExt cx="716359" cy="1194328"/>
          </a:xfrm>
        </p:grpSpPr>
        <p:sp>
          <p:nvSpPr>
            <p:cNvPr id="485" name="Google Shape;485;p68"/>
            <p:cNvSpPr/>
            <p:nvPr/>
          </p:nvSpPr>
          <p:spPr>
            <a:xfrm>
              <a:off x="1652089" y="1951234"/>
              <a:ext cx="716359" cy="1194328"/>
            </a:xfrm>
            <a:prstGeom prst="roundRect">
              <a:avLst>
                <a:gd name="adj" fmla="val 10000"/>
              </a:avLst>
            </a:prstGeom>
            <a:solidFill>
              <a:schemeClr val="lt1"/>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6" name="Google Shape;486;p68"/>
            <p:cNvSpPr txBox="1"/>
            <p:nvPr/>
          </p:nvSpPr>
          <p:spPr>
            <a:xfrm>
              <a:off x="1673070" y="1972215"/>
              <a:ext cx="674397" cy="115236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we</a:t>
              </a:r>
              <a:endParaRPr sz="1600" b="0" i="0" u="none" strike="noStrike" cap="none">
                <a:solidFill>
                  <a:schemeClr val="dk1"/>
                </a:solidFill>
                <a:latin typeface="Calibri"/>
                <a:ea typeface="Calibri"/>
                <a:cs typeface="Calibri"/>
                <a:sym typeface="Calibri"/>
              </a:endParaRPr>
            </a:p>
          </p:txBody>
        </p:sp>
      </p:grpSp>
      <p:grpSp>
        <p:nvGrpSpPr>
          <p:cNvPr id="487" name="Google Shape;487;p68"/>
          <p:cNvGrpSpPr/>
          <p:nvPr/>
        </p:nvGrpSpPr>
        <p:grpSpPr>
          <a:xfrm>
            <a:off x="3001536" y="2073871"/>
            <a:ext cx="716359" cy="895746"/>
            <a:chOff x="2488797" y="1951234"/>
            <a:chExt cx="716359" cy="1194328"/>
          </a:xfrm>
        </p:grpSpPr>
        <p:sp>
          <p:nvSpPr>
            <p:cNvPr id="488" name="Google Shape;488;p68"/>
            <p:cNvSpPr/>
            <p:nvPr/>
          </p:nvSpPr>
          <p:spPr>
            <a:xfrm>
              <a:off x="2488797"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Google Shape;489;p68"/>
            <p:cNvSpPr txBox="1"/>
            <p:nvPr/>
          </p:nvSpPr>
          <p:spPr>
            <a:xfrm>
              <a:off x="2509778"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lost</a:t>
              </a:r>
              <a:endParaRPr sz="1600" b="0" i="0" u="none" strike="noStrike" cap="none">
                <a:solidFill>
                  <a:schemeClr val="dk1"/>
                </a:solidFill>
                <a:latin typeface="Calibri"/>
                <a:ea typeface="Calibri"/>
                <a:cs typeface="Calibri"/>
                <a:sym typeface="Calibri"/>
              </a:endParaRPr>
            </a:p>
          </p:txBody>
        </p:sp>
      </p:grpSp>
      <p:grpSp>
        <p:nvGrpSpPr>
          <p:cNvPr id="490" name="Google Shape;490;p68"/>
          <p:cNvGrpSpPr/>
          <p:nvPr/>
        </p:nvGrpSpPr>
        <p:grpSpPr>
          <a:xfrm>
            <a:off x="3838244" y="2073871"/>
            <a:ext cx="716359" cy="895746"/>
            <a:chOff x="3325505" y="1951234"/>
            <a:chExt cx="716359" cy="1194328"/>
          </a:xfrm>
        </p:grpSpPr>
        <p:sp>
          <p:nvSpPr>
            <p:cNvPr id="491" name="Google Shape;491;p68"/>
            <p:cNvSpPr/>
            <p:nvPr/>
          </p:nvSpPr>
          <p:spPr>
            <a:xfrm>
              <a:off x="3325505"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Google Shape;492;p68"/>
            <p:cNvSpPr txBox="1"/>
            <p:nvPr/>
          </p:nvSpPr>
          <p:spPr>
            <a:xfrm>
              <a:off x="3346486"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500</a:t>
              </a:r>
              <a:endParaRPr/>
            </a:p>
          </p:txBody>
        </p:sp>
      </p:grpSp>
      <p:grpSp>
        <p:nvGrpSpPr>
          <p:cNvPr id="493" name="Google Shape;493;p68"/>
          <p:cNvGrpSpPr/>
          <p:nvPr/>
        </p:nvGrpSpPr>
        <p:grpSpPr>
          <a:xfrm>
            <a:off x="4614777" y="2073871"/>
            <a:ext cx="716359" cy="895746"/>
            <a:chOff x="4102038" y="1951234"/>
            <a:chExt cx="716359" cy="1194328"/>
          </a:xfrm>
        </p:grpSpPr>
        <p:sp>
          <p:nvSpPr>
            <p:cNvPr id="494" name="Google Shape;494;p68"/>
            <p:cNvSpPr/>
            <p:nvPr/>
          </p:nvSpPr>
          <p:spPr>
            <a:xfrm>
              <a:off x="4102038"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Google Shape;495;p68"/>
            <p:cNvSpPr txBox="1"/>
            <p:nvPr/>
          </p:nvSpPr>
          <p:spPr>
            <a:xfrm>
              <a:off x="4123019"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billion</a:t>
              </a:r>
              <a:endParaRPr/>
            </a:p>
          </p:txBody>
        </p:sp>
      </p:grpSp>
      <p:grpSp>
        <p:nvGrpSpPr>
          <p:cNvPr id="496" name="Google Shape;496;p68"/>
          <p:cNvGrpSpPr/>
          <p:nvPr/>
        </p:nvGrpSpPr>
        <p:grpSpPr>
          <a:xfrm>
            <a:off x="5451485" y="2073871"/>
            <a:ext cx="716359" cy="895746"/>
            <a:chOff x="4938746" y="1951234"/>
            <a:chExt cx="716359" cy="1194328"/>
          </a:xfrm>
        </p:grpSpPr>
        <p:sp>
          <p:nvSpPr>
            <p:cNvPr id="497" name="Google Shape;497;p68"/>
            <p:cNvSpPr/>
            <p:nvPr/>
          </p:nvSpPr>
          <p:spPr>
            <a:xfrm>
              <a:off x="4938746"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Google Shape;498;p68"/>
            <p:cNvSpPr txBox="1"/>
            <p:nvPr/>
          </p:nvSpPr>
          <p:spPr>
            <a:xfrm>
              <a:off x="4959727"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in</a:t>
              </a:r>
              <a:endParaRPr/>
            </a:p>
          </p:txBody>
        </p:sp>
      </p:grpSp>
      <p:grpSp>
        <p:nvGrpSpPr>
          <p:cNvPr id="499" name="Google Shape;499;p68"/>
          <p:cNvGrpSpPr/>
          <p:nvPr/>
        </p:nvGrpSpPr>
        <p:grpSpPr>
          <a:xfrm>
            <a:off x="6288193" y="2073871"/>
            <a:ext cx="716359" cy="895746"/>
            <a:chOff x="5775454" y="1951234"/>
            <a:chExt cx="716359" cy="1194328"/>
          </a:xfrm>
        </p:grpSpPr>
        <p:sp>
          <p:nvSpPr>
            <p:cNvPr id="500" name="Google Shape;500;p68"/>
            <p:cNvSpPr/>
            <p:nvPr/>
          </p:nvSpPr>
          <p:spPr>
            <a:xfrm>
              <a:off x="5775454"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Google Shape;501;p68"/>
            <p:cNvSpPr txBox="1"/>
            <p:nvPr/>
          </p:nvSpPr>
          <p:spPr>
            <a:xfrm>
              <a:off x="5796435"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trade</a:t>
              </a:r>
              <a:endParaRPr/>
            </a:p>
          </p:txBody>
        </p:sp>
      </p:grpSp>
      <p:grpSp>
        <p:nvGrpSpPr>
          <p:cNvPr id="502" name="Google Shape;502;p68"/>
          <p:cNvGrpSpPr/>
          <p:nvPr/>
        </p:nvGrpSpPr>
        <p:grpSpPr>
          <a:xfrm>
            <a:off x="7124900" y="2073871"/>
            <a:ext cx="716359" cy="895746"/>
            <a:chOff x="6612161" y="1951234"/>
            <a:chExt cx="716359" cy="1194328"/>
          </a:xfrm>
        </p:grpSpPr>
        <p:sp>
          <p:nvSpPr>
            <p:cNvPr id="503" name="Google Shape;503;p68"/>
            <p:cNvSpPr/>
            <p:nvPr/>
          </p:nvSpPr>
          <p:spPr>
            <a:xfrm>
              <a:off x="6612161"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4" name="Google Shape;504;p68"/>
            <p:cNvSpPr txBox="1"/>
            <p:nvPr/>
          </p:nvSpPr>
          <p:spPr>
            <a:xfrm>
              <a:off x="6633142"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with</a:t>
              </a:r>
              <a:endParaRPr/>
            </a:p>
          </p:txBody>
        </p:sp>
      </p:grpSp>
      <p:grpSp>
        <p:nvGrpSpPr>
          <p:cNvPr id="505" name="Google Shape;505;p68"/>
          <p:cNvGrpSpPr/>
          <p:nvPr/>
        </p:nvGrpSpPr>
        <p:grpSpPr>
          <a:xfrm>
            <a:off x="7924379" y="2073871"/>
            <a:ext cx="716359" cy="895746"/>
            <a:chOff x="7411640" y="1951234"/>
            <a:chExt cx="716359" cy="1194328"/>
          </a:xfrm>
        </p:grpSpPr>
        <p:sp>
          <p:nvSpPr>
            <p:cNvPr id="506" name="Google Shape;506;p68"/>
            <p:cNvSpPr/>
            <p:nvPr/>
          </p:nvSpPr>
          <p:spPr>
            <a:xfrm>
              <a:off x="7411640"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Google Shape;507;p68"/>
            <p:cNvSpPr txBox="1"/>
            <p:nvPr/>
          </p:nvSpPr>
          <p:spPr>
            <a:xfrm>
              <a:off x="7432621"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China</a:t>
              </a:r>
              <a:endParaRPr/>
            </a:p>
          </p:txBody>
        </p:sp>
      </p:grpSp>
      <p:sp>
        <p:nvSpPr>
          <p:cNvPr id="508" name="Google Shape;508;p6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2400" b="1" i="0" u="none" strike="noStrike" cap="none">
                <a:solidFill>
                  <a:schemeClr val="dk1"/>
                </a:solidFill>
                <a:latin typeface="Arial"/>
                <a:ea typeface="Arial"/>
                <a:cs typeface="Arial"/>
                <a:sym typeface="Arial"/>
              </a:rPr>
              <a:t>Paraphrase matching</a:t>
            </a:r>
            <a:endParaRPr sz="2400" b="1">
              <a:latin typeface="Arial"/>
              <a:ea typeface="Arial"/>
              <a:cs typeface="Arial"/>
              <a:sym typeface="Arial"/>
            </a:endParaRPr>
          </a:p>
        </p:txBody>
      </p:sp>
      <p:grpSp>
        <p:nvGrpSpPr>
          <p:cNvPr id="509" name="Google Shape;509;p68"/>
          <p:cNvGrpSpPr/>
          <p:nvPr/>
        </p:nvGrpSpPr>
        <p:grpSpPr>
          <a:xfrm>
            <a:off x="555673" y="3552627"/>
            <a:ext cx="716359" cy="895746"/>
            <a:chOff x="47673" y="1951234"/>
            <a:chExt cx="716359" cy="1194328"/>
          </a:xfrm>
        </p:grpSpPr>
        <p:sp>
          <p:nvSpPr>
            <p:cNvPr id="510" name="Google Shape;510;p68"/>
            <p:cNvSpPr/>
            <p:nvPr/>
          </p:nvSpPr>
          <p:spPr>
            <a:xfrm>
              <a:off x="47673"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Google Shape;511;p68"/>
            <p:cNvSpPr txBox="1"/>
            <p:nvPr/>
          </p:nvSpPr>
          <p:spPr>
            <a:xfrm>
              <a:off x="68654"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Trade</a:t>
              </a:r>
              <a:endParaRPr/>
            </a:p>
          </p:txBody>
        </p:sp>
      </p:grpSp>
      <p:grpSp>
        <p:nvGrpSpPr>
          <p:cNvPr id="512" name="Google Shape;512;p68"/>
          <p:cNvGrpSpPr/>
          <p:nvPr/>
        </p:nvGrpSpPr>
        <p:grpSpPr>
          <a:xfrm>
            <a:off x="1323381" y="3552627"/>
            <a:ext cx="716359" cy="895746"/>
            <a:chOff x="815381" y="1951234"/>
            <a:chExt cx="716359" cy="1194328"/>
          </a:xfrm>
        </p:grpSpPr>
        <p:sp>
          <p:nvSpPr>
            <p:cNvPr id="513" name="Google Shape;513;p68"/>
            <p:cNvSpPr/>
            <p:nvPr/>
          </p:nvSpPr>
          <p:spPr>
            <a:xfrm>
              <a:off x="815381"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Google Shape;514;p68"/>
            <p:cNvSpPr txBox="1"/>
            <p:nvPr/>
          </p:nvSpPr>
          <p:spPr>
            <a:xfrm>
              <a:off x="836362"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deficit</a:t>
              </a:r>
              <a:endParaRPr/>
            </a:p>
          </p:txBody>
        </p:sp>
      </p:grpSp>
      <p:grpSp>
        <p:nvGrpSpPr>
          <p:cNvPr id="515" name="Google Shape;515;p68"/>
          <p:cNvGrpSpPr/>
          <p:nvPr/>
        </p:nvGrpSpPr>
        <p:grpSpPr>
          <a:xfrm>
            <a:off x="2160089" y="3552627"/>
            <a:ext cx="716359" cy="895746"/>
            <a:chOff x="1652089" y="1951234"/>
            <a:chExt cx="716359" cy="1194328"/>
          </a:xfrm>
        </p:grpSpPr>
        <p:sp>
          <p:nvSpPr>
            <p:cNvPr id="516" name="Google Shape;516;p68"/>
            <p:cNvSpPr/>
            <p:nvPr/>
          </p:nvSpPr>
          <p:spPr>
            <a:xfrm>
              <a:off x="1652089"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Google Shape;517;p68"/>
            <p:cNvSpPr txBox="1"/>
            <p:nvPr/>
          </p:nvSpPr>
          <p:spPr>
            <a:xfrm>
              <a:off x="1673070"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with</a:t>
              </a:r>
              <a:endParaRPr/>
            </a:p>
          </p:txBody>
        </p:sp>
      </p:grpSp>
      <p:grpSp>
        <p:nvGrpSpPr>
          <p:cNvPr id="518" name="Google Shape;518;p68"/>
          <p:cNvGrpSpPr/>
          <p:nvPr/>
        </p:nvGrpSpPr>
        <p:grpSpPr>
          <a:xfrm>
            <a:off x="2996797" y="3552627"/>
            <a:ext cx="716359" cy="895746"/>
            <a:chOff x="2488797" y="1951234"/>
            <a:chExt cx="716359" cy="1194328"/>
          </a:xfrm>
        </p:grpSpPr>
        <p:sp>
          <p:nvSpPr>
            <p:cNvPr id="519" name="Google Shape;519;p68"/>
            <p:cNvSpPr/>
            <p:nvPr/>
          </p:nvSpPr>
          <p:spPr>
            <a:xfrm>
              <a:off x="2488797"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0" name="Google Shape;520;p68"/>
            <p:cNvSpPr txBox="1"/>
            <p:nvPr/>
          </p:nvSpPr>
          <p:spPr>
            <a:xfrm>
              <a:off x="2509778"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China</a:t>
              </a:r>
              <a:endParaRPr/>
            </a:p>
          </p:txBody>
        </p:sp>
      </p:grpSp>
      <p:grpSp>
        <p:nvGrpSpPr>
          <p:cNvPr id="521" name="Google Shape;521;p68"/>
          <p:cNvGrpSpPr/>
          <p:nvPr/>
        </p:nvGrpSpPr>
        <p:grpSpPr>
          <a:xfrm>
            <a:off x="3833505" y="3552627"/>
            <a:ext cx="716359" cy="895746"/>
            <a:chOff x="3325505" y="1951234"/>
            <a:chExt cx="716359" cy="1194328"/>
          </a:xfrm>
        </p:grpSpPr>
        <p:sp>
          <p:nvSpPr>
            <p:cNvPr id="522" name="Google Shape;522;p68"/>
            <p:cNvSpPr/>
            <p:nvPr/>
          </p:nvSpPr>
          <p:spPr>
            <a:xfrm>
              <a:off x="3325505" y="1951234"/>
              <a:ext cx="716359" cy="1194328"/>
            </a:xfrm>
            <a:prstGeom prst="roundRect">
              <a:avLst>
                <a:gd name="adj" fmla="val 10000"/>
              </a:avLst>
            </a:prstGeom>
            <a:no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Google Shape;523;p68"/>
            <p:cNvSpPr txBox="1"/>
            <p:nvPr/>
          </p:nvSpPr>
          <p:spPr>
            <a:xfrm>
              <a:off x="3346486" y="1972215"/>
              <a:ext cx="674397" cy="115236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was</a:t>
              </a:r>
              <a:endParaRPr sz="1600" b="0" i="0" u="none" strike="noStrike" cap="none">
                <a:solidFill>
                  <a:schemeClr val="dk1"/>
                </a:solidFill>
                <a:latin typeface="Calibri"/>
                <a:ea typeface="Calibri"/>
                <a:cs typeface="Calibri"/>
                <a:sym typeface="Calibri"/>
              </a:endParaRPr>
            </a:p>
          </p:txBody>
        </p:sp>
      </p:grpSp>
      <p:grpSp>
        <p:nvGrpSpPr>
          <p:cNvPr id="524" name="Google Shape;524;p68"/>
          <p:cNvGrpSpPr/>
          <p:nvPr/>
        </p:nvGrpSpPr>
        <p:grpSpPr>
          <a:xfrm>
            <a:off x="4610038" y="3552627"/>
            <a:ext cx="716359" cy="895746"/>
            <a:chOff x="4102038" y="1951234"/>
            <a:chExt cx="716359" cy="1194328"/>
          </a:xfrm>
        </p:grpSpPr>
        <p:sp>
          <p:nvSpPr>
            <p:cNvPr id="525" name="Google Shape;525;p68"/>
            <p:cNvSpPr/>
            <p:nvPr/>
          </p:nvSpPr>
          <p:spPr>
            <a:xfrm>
              <a:off x="4102038"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6" name="Google Shape;526;p68"/>
            <p:cNvSpPr txBox="1"/>
            <p:nvPr/>
          </p:nvSpPr>
          <p:spPr>
            <a:xfrm>
              <a:off x="4123019"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half</a:t>
              </a:r>
              <a:endParaRPr/>
            </a:p>
          </p:txBody>
        </p:sp>
      </p:grpSp>
      <p:grpSp>
        <p:nvGrpSpPr>
          <p:cNvPr id="527" name="Google Shape;527;p68"/>
          <p:cNvGrpSpPr/>
          <p:nvPr/>
        </p:nvGrpSpPr>
        <p:grpSpPr>
          <a:xfrm>
            <a:off x="5446746" y="3552627"/>
            <a:ext cx="716359" cy="895746"/>
            <a:chOff x="4938746" y="1951234"/>
            <a:chExt cx="716359" cy="1194328"/>
          </a:xfrm>
        </p:grpSpPr>
        <p:sp>
          <p:nvSpPr>
            <p:cNvPr id="528" name="Google Shape;528;p68"/>
            <p:cNvSpPr/>
            <p:nvPr/>
          </p:nvSpPr>
          <p:spPr>
            <a:xfrm>
              <a:off x="4938746"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9" name="Google Shape;529;p68"/>
            <p:cNvSpPr txBox="1"/>
            <p:nvPr/>
          </p:nvSpPr>
          <p:spPr>
            <a:xfrm>
              <a:off x="4959727"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a</a:t>
              </a:r>
              <a:endParaRPr sz="1600" b="0" i="0" u="none" strike="noStrike" cap="none">
                <a:solidFill>
                  <a:schemeClr val="dk1"/>
                </a:solidFill>
                <a:latin typeface="Calibri"/>
                <a:ea typeface="Calibri"/>
                <a:cs typeface="Calibri"/>
                <a:sym typeface="Calibri"/>
              </a:endParaRPr>
            </a:p>
          </p:txBody>
        </p:sp>
      </p:grpSp>
      <p:grpSp>
        <p:nvGrpSpPr>
          <p:cNvPr id="530" name="Google Shape;530;p68"/>
          <p:cNvGrpSpPr/>
          <p:nvPr/>
        </p:nvGrpSpPr>
        <p:grpSpPr>
          <a:xfrm>
            <a:off x="6283454" y="3552627"/>
            <a:ext cx="716359" cy="895746"/>
            <a:chOff x="5775454" y="1951234"/>
            <a:chExt cx="716359" cy="1194328"/>
          </a:xfrm>
        </p:grpSpPr>
        <p:sp>
          <p:nvSpPr>
            <p:cNvPr id="531" name="Google Shape;531;p68"/>
            <p:cNvSpPr/>
            <p:nvPr/>
          </p:nvSpPr>
          <p:spPr>
            <a:xfrm>
              <a:off x="5775454"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Google Shape;532;p68"/>
            <p:cNvSpPr txBox="1"/>
            <p:nvPr/>
          </p:nvSpPr>
          <p:spPr>
            <a:xfrm>
              <a:off x="5796435"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trillion</a:t>
              </a:r>
              <a:endParaRPr/>
            </a:p>
          </p:txBody>
        </p:sp>
      </p:grpSp>
      <p:grpSp>
        <p:nvGrpSpPr>
          <p:cNvPr id="533" name="Google Shape;533;p68"/>
          <p:cNvGrpSpPr/>
          <p:nvPr/>
        </p:nvGrpSpPr>
        <p:grpSpPr>
          <a:xfrm>
            <a:off x="7120161" y="3552627"/>
            <a:ext cx="716359" cy="895746"/>
            <a:chOff x="6612161" y="1951234"/>
            <a:chExt cx="716359" cy="1194328"/>
          </a:xfrm>
        </p:grpSpPr>
        <p:sp>
          <p:nvSpPr>
            <p:cNvPr id="534" name="Google Shape;534;p68"/>
            <p:cNvSpPr/>
            <p:nvPr/>
          </p:nvSpPr>
          <p:spPr>
            <a:xfrm>
              <a:off x="6612161"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Google Shape;535;p68"/>
            <p:cNvSpPr txBox="1"/>
            <p:nvPr/>
          </p:nvSpPr>
          <p:spPr>
            <a:xfrm>
              <a:off x="6633142"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in</a:t>
              </a:r>
              <a:endParaRPr/>
            </a:p>
          </p:txBody>
        </p:sp>
      </p:grpSp>
      <p:grpSp>
        <p:nvGrpSpPr>
          <p:cNvPr id="536" name="Google Shape;536;p68"/>
          <p:cNvGrpSpPr/>
          <p:nvPr/>
        </p:nvGrpSpPr>
        <p:grpSpPr>
          <a:xfrm>
            <a:off x="7919640" y="3552627"/>
            <a:ext cx="716359" cy="895746"/>
            <a:chOff x="7411640" y="1951234"/>
            <a:chExt cx="716359" cy="1194328"/>
          </a:xfrm>
        </p:grpSpPr>
        <p:sp>
          <p:nvSpPr>
            <p:cNvPr id="537" name="Google Shape;537;p68"/>
            <p:cNvSpPr/>
            <p:nvPr/>
          </p:nvSpPr>
          <p:spPr>
            <a:xfrm>
              <a:off x="7411640"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Google Shape;538;p68"/>
            <p:cNvSpPr txBox="1"/>
            <p:nvPr/>
          </p:nvSpPr>
          <p:spPr>
            <a:xfrm>
              <a:off x="7432621"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2017</a:t>
              </a:r>
              <a:endParaRPr/>
            </a:p>
          </p:txBody>
        </p:sp>
      </p:grpSp>
      <p:sp>
        <p:nvSpPr>
          <p:cNvPr id="539" name="Google Shape;539;p68"/>
          <p:cNvSpPr txBox="1">
            <a:spLocks noGrp="1"/>
          </p:cNvSpPr>
          <p:nvPr>
            <p:ph type="body" idx="1"/>
          </p:nvPr>
        </p:nvSpPr>
        <p:spPr>
          <a:xfrm>
            <a:off x="628650" y="1121919"/>
            <a:ext cx="7886700" cy="326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 sz="1400" i="0" u="none" strike="noStrike" cap="none">
                <a:solidFill>
                  <a:schemeClr val="dk1"/>
                </a:solidFill>
                <a:latin typeface="Arial"/>
                <a:ea typeface="Arial"/>
                <a:cs typeface="Arial"/>
                <a:sym typeface="Arial"/>
              </a:rPr>
              <a:t>The algorithm performs well even with differing sentence structures</a:t>
            </a:r>
            <a:r>
              <a:rPr lang="en" sz="2800" b="0" i="0" u="none" strike="noStrike" cap="none">
                <a:solidFill>
                  <a:schemeClr val="dk1"/>
                </a:solidFill>
                <a:latin typeface="Calibri"/>
                <a:ea typeface="Calibri"/>
                <a:cs typeface="Calibri"/>
                <a:sym typeface="Calibri"/>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9"/>
          <p:cNvSpPr txBox="1">
            <a:spLocks noGrp="1"/>
          </p:cNvSpPr>
          <p:nvPr>
            <p:ph type="title"/>
          </p:nvPr>
        </p:nvSpPr>
        <p:spPr>
          <a:xfrm>
            <a:off x="552450" y="273844"/>
            <a:ext cx="7886700" cy="99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2400" b="1" i="0" u="none" strike="noStrike" cap="none">
                <a:solidFill>
                  <a:schemeClr val="dk1"/>
                </a:solidFill>
                <a:latin typeface="Arial"/>
                <a:ea typeface="Arial"/>
                <a:cs typeface="Arial"/>
                <a:sym typeface="Arial"/>
              </a:rPr>
              <a:t>Paraphrase matching difficulties</a:t>
            </a:r>
            <a:endParaRPr sz="2400" b="1">
              <a:latin typeface="Arial"/>
              <a:ea typeface="Arial"/>
              <a:cs typeface="Arial"/>
              <a:sym typeface="Arial"/>
            </a:endParaRPr>
          </a:p>
        </p:txBody>
      </p:sp>
      <p:grpSp>
        <p:nvGrpSpPr>
          <p:cNvPr id="545" name="Google Shape;545;p69"/>
          <p:cNvGrpSpPr/>
          <p:nvPr/>
        </p:nvGrpSpPr>
        <p:grpSpPr>
          <a:xfrm>
            <a:off x="336598" y="3588346"/>
            <a:ext cx="685800" cy="895746"/>
            <a:chOff x="47673" y="1951234"/>
            <a:chExt cx="716359" cy="1194328"/>
          </a:xfrm>
        </p:grpSpPr>
        <p:sp>
          <p:nvSpPr>
            <p:cNvPr id="546" name="Google Shape;546;p69"/>
            <p:cNvSpPr/>
            <p:nvPr/>
          </p:nvSpPr>
          <p:spPr>
            <a:xfrm>
              <a:off x="47673"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Google Shape;547;p69"/>
            <p:cNvSpPr txBox="1"/>
            <p:nvPr/>
          </p:nvSpPr>
          <p:spPr>
            <a:xfrm>
              <a:off x="68654"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We’ve</a:t>
              </a:r>
              <a:endParaRPr/>
            </a:p>
          </p:txBody>
        </p:sp>
      </p:grpSp>
      <p:grpSp>
        <p:nvGrpSpPr>
          <p:cNvPr id="548" name="Google Shape;548;p69"/>
          <p:cNvGrpSpPr/>
          <p:nvPr/>
        </p:nvGrpSpPr>
        <p:grpSpPr>
          <a:xfrm>
            <a:off x="1076626" y="3588346"/>
            <a:ext cx="685800" cy="895746"/>
            <a:chOff x="815381" y="1951234"/>
            <a:chExt cx="716359" cy="1194328"/>
          </a:xfrm>
        </p:grpSpPr>
        <p:sp>
          <p:nvSpPr>
            <p:cNvPr id="549" name="Google Shape;549;p69"/>
            <p:cNvSpPr/>
            <p:nvPr/>
          </p:nvSpPr>
          <p:spPr>
            <a:xfrm>
              <a:off x="815381"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 name="Google Shape;550;p69"/>
            <p:cNvSpPr txBox="1"/>
            <p:nvPr/>
          </p:nvSpPr>
          <p:spPr>
            <a:xfrm>
              <a:off x="836362"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lost</a:t>
              </a:r>
              <a:endParaRPr/>
            </a:p>
          </p:txBody>
        </p:sp>
      </p:grpSp>
      <p:grpSp>
        <p:nvGrpSpPr>
          <p:cNvPr id="551" name="Google Shape;551;p69"/>
          <p:cNvGrpSpPr/>
          <p:nvPr/>
        </p:nvGrpSpPr>
        <p:grpSpPr>
          <a:xfrm>
            <a:off x="2581275" y="3602633"/>
            <a:ext cx="933388" cy="895746"/>
            <a:chOff x="2488797" y="1951234"/>
            <a:chExt cx="716359" cy="1194328"/>
          </a:xfrm>
        </p:grpSpPr>
        <p:sp>
          <p:nvSpPr>
            <p:cNvPr id="552" name="Google Shape;552;p69"/>
            <p:cNvSpPr/>
            <p:nvPr/>
          </p:nvSpPr>
          <p:spPr>
            <a:xfrm>
              <a:off x="2488797" y="1951234"/>
              <a:ext cx="716359" cy="1194328"/>
            </a:xfrm>
            <a:prstGeom prst="roundRect">
              <a:avLst>
                <a:gd name="adj" fmla="val 10000"/>
              </a:avLst>
            </a:prstGeom>
            <a:no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3" name="Google Shape;553;p69"/>
            <p:cNvSpPr txBox="1"/>
            <p:nvPr/>
          </p:nvSpPr>
          <p:spPr>
            <a:xfrm>
              <a:off x="2509778" y="1972215"/>
              <a:ext cx="674397" cy="115236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factories</a:t>
              </a:r>
              <a:endParaRPr/>
            </a:p>
          </p:txBody>
        </p:sp>
      </p:grpSp>
      <p:grpSp>
        <p:nvGrpSpPr>
          <p:cNvPr id="554" name="Google Shape;554;p69"/>
          <p:cNvGrpSpPr/>
          <p:nvPr/>
        </p:nvGrpSpPr>
        <p:grpSpPr>
          <a:xfrm>
            <a:off x="3600388" y="3595489"/>
            <a:ext cx="685800" cy="895746"/>
            <a:chOff x="4102038" y="1951234"/>
            <a:chExt cx="716359" cy="1194328"/>
          </a:xfrm>
        </p:grpSpPr>
        <p:sp>
          <p:nvSpPr>
            <p:cNvPr id="555" name="Google Shape;555;p69"/>
            <p:cNvSpPr/>
            <p:nvPr/>
          </p:nvSpPr>
          <p:spPr>
            <a:xfrm>
              <a:off x="4102038"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6" name="Google Shape;556;p69"/>
            <p:cNvSpPr txBox="1"/>
            <p:nvPr/>
          </p:nvSpPr>
          <p:spPr>
            <a:xfrm>
              <a:off x="4123019"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since</a:t>
              </a:r>
              <a:endParaRPr/>
            </a:p>
          </p:txBody>
        </p:sp>
      </p:grpSp>
      <p:grpSp>
        <p:nvGrpSpPr>
          <p:cNvPr id="557" name="Google Shape;557;p69"/>
          <p:cNvGrpSpPr/>
          <p:nvPr/>
        </p:nvGrpSpPr>
        <p:grpSpPr>
          <a:xfrm>
            <a:off x="8180421" y="3588346"/>
            <a:ext cx="716359" cy="895746"/>
            <a:chOff x="4938746" y="1951234"/>
            <a:chExt cx="716359" cy="1194328"/>
          </a:xfrm>
        </p:grpSpPr>
        <p:sp>
          <p:nvSpPr>
            <p:cNvPr id="558" name="Google Shape;558;p69"/>
            <p:cNvSpPr/>
            <p:nvPr/>
          </p:nvSpPr>
          <p:spPr>
            <a:xfrm>
              <a:off x="4938746"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Google Shape;559;p69"/>
            <p:cNvSpPr txBox="1"/>
            <p:nvPr/>
          </p:nvSpPr>
          <p:spPr>
            <a:xfrm>
              <a:off x="4959727"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China</a:t>
              </a:r>
              <a:endParaRPr/>
            </a:p>
          </p:txBody>
        </p:sp>
      </p:grpSp>
      <p:grpSp>
        <p:nvGrpSpPr>
          <p:cNvPr id="560" name="Google Shape;560;p69"/>
          <p:cNvGrpSpPr/>
          <p:nvPr/>
        </p:nvGrpSpPr>
        <p:grpSpPr>
          <a:xfrm>
            <a:off x="4387979" y="3595489"/>
            <a:ext cx="685800" cy="895746"/>
            <a:chOff x="5775454" y="1951234"/>
            <a:chExt cx="716359" cy="1194328"/>
          </a:xfrm>
        </p:grpSpPr>
        <p:sp>
          <p:nvSpPr>
            <p:cNvPr id="561" name="Google Shape;561;p69"/>
            <p:cNvSpPr/>
            <p:nvPr/>
          </p:nvSpPr>
          <p:spPr>
            <a:xfrm>
              <a:off x="5775454"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Google Shape;562;p69"/>
            <p:cNvSpPr txBox="1"/>
            <p:nvPr/>
          </p:nvSpPr>
          <p:spPr>
            <a:xfrm>
              <a:off x="5796435"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2017</a:t>
              </a:r>
              <a:endParaRPr sz="1600" b="0" i="0" u="none" strike="noStrike" cap="none">
                <a:solidFill>
                  <a:schemeClr val="dk1"/>
                </a:solidFill>
                <a:latin typeface="Calibri"/>
                <a:ea typeface="Calibri"/>
                <a:cs typeface="Calibri"/>
                <a:sym typeface="Calibri"/>
              </a:endParaRPr>
            </a:p>
          </p:txBody>
        </p:sp>
      </p:grpSp>
      <p:grpSp>
        <p:nvGrpSpPr>
          <p:cNvPr id="563" name="Google Shape;563;p69"/>
          <p:cNvGrpSpPr/>
          <p:nvPr/>
        </p:nvGrpSpPr>
        <p:grpSpPr>
          <a:xfrm>
            <a:off x="5138961" y="3588346"/>
            <a:ext cx="685800" cy="895746"/>
            <a:chOff x="6612161" y="1951234"/>
            <a:chExt cx="716359" cy="1194328"/>
          </a:xfrm>
        </p:grpSpPr>
        <p:sp>
          <p:nvSpPr>
            <p:cNvPr id="564" name="Google Shape;564;p69"/>
            <p:cNvSpPr/>
            <p:nvPr/>
          </p:nvSpPr>
          <p:spPr>
            <a:xfrm>
              <a:off x="6612161" y="1951234"/>
              <a:ext cx="716359" cy="1194328"/>
            </a:xfrm>
            <a:prstGeom prst="roundRect">
              <a:avLst>
                <a:gd name="adj" fmla="val 10000"/>
              </a:avLst>
            </a:prstGeom>
            <a:solidFill>
              <a:srgbClr val="AEABA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5" name="Google Shape;565;p69"/>
            <p:cNvSpPr txBox="1"/>
            <p:nvPr/>
          </p:nvSpPr>
          <p:spPr>
            <a:xfrm>
              <a:off x="6633142" y="1972215"/>
              <a:ext cx="674397" cy="1152366"/>
            </a:xfrm>
            <a:prstGeom prst="rect">
              <a:avLst/>
            </a:prstGeom>
            <a:solidFill>
              <a:srgbClr val="AEABA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due</a:t>
              </a:r>
              <a:endParaRPr sz="1600" b="0" i="0" u="none" strike="noStrike" cap="none">
                <a:solidFill>
                  <a:schemeClr val="dk1"/>
                </a:solidFill>
                <a:latin typeface="Calibri"/>
                <a:ea typeface="Calibri"/>
                <a:cs typeface="Calibri"/>
                <a:sym typeface="Calibri"/>
              </a:endParaRPr>
            </a:p>
          </p:txBody>
        </p:sp>
      </p:grpSp>
      <p:grpSp>
        <p:nvGrpSpPr>
          <p:cNvPr id="566" name="Google Shape;566;p69"/>
          <p:cNvGrpSpPr/>
          <p:nvPr/>
        </p:nvGrpSpPr>
        <p:grpSpPr>
          <a:xfrm>
            <a:off x="7405290" y="3588346"/>
            <a:ext cx="685800" cy="895746"/>
            <a:chOff x="7411640" y="1951234"/>
            <a:chExt cx="716359" cy="1194328"/>
          </a:xfrm>
        </p:grpSpPr>
        <p:sp>
          <p:nvSpPr>
            <p:cNvPr id="567" name="Google Shape;567;p69"/>
            <p:cNvSpPr/>
            <p:nvPr/>
          </p:nvSpPr>
          <p:spPr>
            <a:xfrm>
              <a:off x="7411640" y="1951234"/>
              <a:ext cx="716359" cy="1194328"/>
            </a:xfrm>
            <a:prstGeom prst="roundRect">
              <a:avLst>
                <a:gd name="adj" fmla="val 10000"/>
              </a:avLst>
            </a:prstGeom>
            <a:solidFill>
              <a:srgbClr val="AEABA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Google Shape;568;p69"/>
            <p:cNvSpPr txBox="1"/>
            <p:nvPr/>
          </p:nvSpPr>
          <p:spPr>
            <a:xfrm>
              <a:off x="7432621" y="1972215"/>
              <a:ext cx="674397" cy="1152366"/>
            </a:xfrm>
            <a:prstGeom prst="rect">
              <a:avLst/>
            </a:prstGeom>
            <a:solidFill>
              <a:srgbClr val="AEABA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with</a:t>
              </a:r>
              <a:endParaRPr/>
            </a:p>
          </p:txBody>
        </p:sp>
      </p:grpSp>
      <p:grpSp>
        <p:nvGrpSpPr>
          <p:cNvPr id="569" name="Google Shape;569;p69"/>
          <p:cNvGrpSpPr/>
          <p:nvPr/>
        </p:nvGrpSpPr>
        <p:grpSpPr>
          <a:xfrm>
            <a:off x="1818944" y="3595489"/>
            <a:ext cx="685800" cy="895746"/>
            <a:chOff x="3325505" y="1951234"/>
            <a:chExt cx="716359" cy="1194328"/>
          </a:xfrm>
        </p:grpSpPr>
        <p:sp>
          <p:nvSpPr>
            <p:cNvPr id="570" name="Google Shape;570;p69"/>
            <p:cNvSpPr/>
            <p:nvPr/>
          </p:nvSpPr>
          <p:spPr>
            <a:xfrm>
              <a:off x="3325505"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Google Shape;571;p69"/>
            <p:cNvSpPr txBox="1"/>
            <p:nvPr/>
          </p:nvSpPr>
          <p:spPr>
            <a:xfrm>
              <a:off x="3346486"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500</a:t>
              </a:r>
              <a:endParaRPr/>
            </a:p>
          </p:txBody>
        </p:sp>
      </p:grpSp>
      <p:grpSp>
        <p:nvGrpSpPr>
          <p:cNvPr id="572" name="Google Shape;572;p69"/>
          <p:cNvGrpSpPr/>
          <p:nvPr/>
        </p:nvGrpSpPr>
        <p:grpSpPr>
          <a:xfrm>
            <a:off x="5881911" y="3588346"/>
            <a:ext cx="685800" cy="895746"/>
            <a:chOff x="6612161" y="1951234"/>
            <a:chExt cx="716359" cy="1194328"/>
          </a:xfrm>
        </p:grpSpPr>
        <p:sp>
          <p:nvSpPr>
            <p:cNvPr id="573" name="Google Shape;573;p69"/>
            <p:cNvSpPr/>
            <p:nvPr/>
          </p:nvSpPr>
          <p:spPr>
            <a:xfrm>
              <a:off x="6612161" y="1951234"/>
              <a:ext cx="716359" cy="1194328"/>
            </a:xfrm>
            <a:prstGeom prst="roundRect">
              <a:avLst>
                <a:gd name="adj" fmla="val 10000"/>
              </a:avLst>
            </a:prstGeom>
            <a:solidFill>
              <a:srgbClr val="AEABA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Google Shape;574;p69"/>
            <p:cNvSpPr txBox="1"/>
            <p:nvPr/>
          </p:nvSpPr>
          <p:spPr>
            <a:xfrm>
              <a:off x="6633142" y="1972215"/>
              <a:ext cx="674397" cy="1152366"/>
            </a:xfrm>
            <a:prstGeom prst="rect">
              <a:avLst/>
            </a:prstGeom>
            <a:solidFill>
              <a:srgbClr val="AEABA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to</a:t>
              </a:r>
              <a:endParaRPr sz="1600" b="0" i="0" u="none" strike="noStrike" cap="none">
                <a:solidFill>
                  <a:schemeClr val="dk1"/>
                </a:solidFill>
                <a:latin typeface="Calibri"/>
                <a:ea typeface="Calibri"/>
                <a:cs typeface="Calibri"/>
                <a:sym typeface="Calibri"/>
              </a:endParaRPr>
            </a:p>
          </p:txBody>
        </p:sp>
      </p:grpSp>
      <p:grpSp>
        <p:nvGrpSpPr>
          <p:cNvPr id="575" name="Google Shape;575;p69"/>
          <p:cNvGrpSpPr/>
          <p:nvPr/>
        </p:nvGrpSpPr>
        <p:grpSpPr>
          <a:xfrm>
            <a:off x="6634386" y="3588346"/>
            <a:ext cx="685800" cy="895746"/>
            <a:chOff x="6612161" y="1951234"/>
            <a:chExt cx="716359" cy="1194328"/>
          </a:xfrm>
        </p:grpSpPr>
        <p:sp>
          <p:nvSpPr>
            <p:cNvPr id="576" name="Google Shape;576;p69"/>
            <p:cNvSpPr/>
            <p:nvPr/>
          </p:nvSpPr>
          <p:spPr>
            <a:xfrm>
              <a:off x="6612161" y="1951234"/>
              <a:ext cx="716359" cy="1194328"/>
            </a:xfrm>
            <a:prstGeom prst="roundRect">
              <a:avLst>
                <a:gd name="adj" fmla="val 10000"/>
              </a:avLst>
            </a:prstGeom>
            <a:solidFill>
              <a:srgbClr val="AEABA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7" name="Google Shape;577;p69"/>
            <p:cNvSpPr txBox="1"/>
            <p:nvPr/>
          </p:nvSpPr>
          <p:spPr>
            <a:xfrm>
              <a:off x="6633142" y="1972215"/>
              <a:ext cx="674397" cy="1152366"/>
            </a:xfrm>
            <a:prstGeom prst="rect">
              <a:avLst/>
            </a:prstGeom>
            <a:solidFill>
              <a:srgbClr val="AEABA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trade</a:t>
              </a:r>
              <a:endParaRPr sz="1600" b="0" i="0" u="none" strike="noStrike" cap="none">
                <a:solidFill>
                  <a:schemeClr val="dk1"/>
                </a:solidFill>
                <a:latin typeface="Calibri"/>
                <a:ea typeface="Calibri"/>
                <a:cs typeface="Calibri"/>
                <a:sym typeface="Calibri"/>
              </a:endParaRPr>
            </a:p>
          </p:txBody>
        </p:sp>
      </p:grpSp>
      <p:grpSp>
        <p:nvGrpSpPr>
          <p:cNvPr id="578" name="Google Shape;578;p69"/>
          <p:cNvGrpSpPr/>
          <p:nvPr/>
        </p:nvGrpSpPr>
        <p:grpSpPr>
          <a:xfrm>
            <a:off x="560412" y="2074001"/>
            <a:ext cx="716359" cy="895746"/>
            <a:chOff x="47673" y="1951234"/>
            <a:chExt cx="716359" cy="1194328"/>
          </a:xfrm>
        </p:grpSpPr>
        <p:sp>
          <p:nvSpPr>
            <p:cNvPr id="579" name="Google Shape;579;p69"/>
            <p:cNvSpPr/>
            <p:nvPr/>
          </p:nvSpPr>
          <p:spPr>
            <a:xfrm>
              <a:off x="47673"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0" name="Google Shape;580;p69"/>
            <p:cNvSpPr txBox="1"/>
            <p:nvPr/>
          </p:nvSpPr>
          <p:spPr>
            <a:xfrm>
              <a:off x="68654"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Last</a:t>
              </a:r>
              <a:endParaRPr/>
            </a:p>
          </p:txBody>
        </p:sp>
      </p:grpSp>
      <p:grpSp>
        <p:nvGrpSpPr>
          <p:cNvPr id="581" name="Google Shape;581;p69"/>
          <p:cNvGrpSpPr/>
          <p:nvPr/>
        </p:nvGrpSpPr>
        <p:grpSpPr>
          <a:xfrm>
            <a:off x="1328120" y="2074001"/>
            <a:ext cx="716359" cy="895746"/>
            <a:chOff x="815381" y="1951234"/>
            <a:chExt cx="716359" cy="1194328"/>
          </a:xfrm>
        </p:grpSpPr>
        <p:sp>
          <p:nvSpPr>
            <p:cNvPr id="582" name="Google Shape;582;p69"/>
            <p:cNvSpPr/>
            <p:nvPr/>
          </p:nvSpPr>
          <p:spPr>
            <a:xfrm>
              <a:off x="815381"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3" name="Google Shape;583;p69"/>
            <p:cNvSpPr txBox="1"/>
            <p:nvPr/>
          </p:nvSpPr>
          <p:spPr>
            <a:xfrm>
              <a:off x="836362"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year</a:t>
              </a:r>
              <a:endParaRPr/>
            </a:p>
          </p:txBody>
        </p:sp>
      </p:grpSp>
      <p:grpSp>
        <p:nvGrpSpPr>
          <p:cNvPr id="584" name="Google Shape;584;p69"/>
          <p:cNvGrpSpPr/>
          <p:nvPr/>
        </p:nvGrpSpPr>
        <p:grpSpPr>
          <a:xfrm>
            <a:off x="2164828" y="2074001"/>
            <a:ext cx="716359" cy="895746"/>
            <a:chOff x="1652089" y="1951234"/>
            <a:chExt cx="716359" cy="1194328"/>
          </a:xfrm>
        </p:grpSpPr>
        <p:sp>
          <p:nvSpPr>
            <p:cNvPr id="585" name="Google Shape;585;p69"/>
            <p:cNvSpPr/>
            <p:nvPr/>
          </p:nvSpPr>
          <p:spPr>
            <a:xfrm>
              <a:off x="1652089"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Google Shape;586;p69"/>
            <p:cNvSpPr txBox="1"/>
            <p:nvPr/>
          </p:nvSpPr>
          <p:spPr>
            <a:xfrm>
              <a:off x="1673070"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we</a:t>
              </a:r>
              <a:endParaRPr sz="1600" b="0" i="0" u="none" strike="noStrike" cap="none">
                <a:solidFill>
                  <a:schemeClr val="dk1"/>
                </a:solidFill>
                <a:latin typeface="Calibri"/>
                <a:ea typeface="Calibri"/>
                <a:cs typeface="Calibri"/>
                <a:sym typeface="Calibri"/>
              </a:endParaRPr>
            </a:p>
          </p:txBody>
        </p:sp>
      </p:grpSp>
      <p:grpSp>
        <p:nvGrpSpPr>
          <p:cNvPr id="587" name="Google Shape;587;p69"/>
          <p:cNvGrpSpPr/>
          <p:nvPr/>
        </p:nvGrpSpPr>
        <p:grpSpPr>
          <a:xfrm>
            <a:off x="3001536" y="2074001"/>
            <a:ext cx="716359" cy="895746"/>
            <a:chOff x="2488797" y="1951234"/>
            <a:chExt cx="716359" cy="1194328"/>
          </a:xfrm>
        </p:grpSpPr>
        <p:sp>
          <p:nvSpPr>
            <p:cNvPr id="588" name="Google Shape;588;p69"/>
            <p:cNvSpPr/>
            <p:nvPr/>
          </p:nvSpPr>
          <p:spPr>
            <a:xfrm>
              <a:off x="2488797"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9" name="Google Shape;589;p69"/>
            <p:cNvSpPr txBox="1"/>
            <p:nvPr/>
          </p:nvSpPr>
          <p:spPr>
            <a:xfrm>
              <a:off x="2509778"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lost</a:t>
              </a:r>
              <a:endParaRPr sz="1600" b="0" i="0" u="none" strike="noStrike" cap="none">
                <a:solidFill>
                  <a:schemeClr val="dk1"/>
                </a:solidFill>
                <a:latin typeface="Calibri"/>
                <a:ea typeface="Calibri"/>
                <a:cs typeface="Calibri"/>
                <a:sym typeface="Calibri"/>
              </a:endParaRPr>
            </a:p>
          </p:txBody>
        </p:sp>
      </p:grpSp>
      <p:grpSp>
        <p:nvGrpSpPr>
          <p:cNvPr id="590" name="Google Shape;590;p69"/>
          <p:cNvGrpSpPr/>
          <p:nvPr/>
        </p:nvGrpSpPr>
        <p:grpSpPr>
          <a:xfrm>
            <a:off x="3838244" y="2074001"/>
            <a:ext cx="716359" cy="895746"/>
            <a:chOff x="3325505" y="1951234"/>
            <a:chExt cx="716359" cy="1194328"/>
          </a:xfrm>
        </p:grpSpPr>
        <p:sp>
          <p:nvSpPr>
            <p:cNvPr id="591" name="Google Shape;591;p69"/>
            <p:cNvSpPr/>
            <p:nvPr/>
          </p:nvSpPr>
          <p:spPr>
            <a:xfrm>
              <a:off x="3325505"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 name="Google Shape;592;p69"/>
            <p:cNvSpPr txBox="1"/>
            <p:nvPr/>
          </p:nvSpPr>
          <p:spPr>
            <a:xfrm>
              <a:off x="3346486"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500</a:t>
              </a:r>
              <a:endParaRPr/>
            </a:p>
          </p:txBody>
        </p:sp>
      </p:grpSp>
      <p:grpSp>
        <p:nvGrpSpPr>
          <p:cNvPr id="593" name="Google Shape;593;p69"/>
          <p:cNvGrpSpPr/>
          <p:nvPr/>
        </p:nvGrpSpPr>
        <p:grpSpPr>
          <a:xfrm>
            <a:off x="4614777" y="2074001"/>
            <a:ext cx="716359" cy="895746"/>
            <a:chOff x="4102038" y="1951234"/>
            <a:chExt cx="716359" cy="1194328"/>
          </a:xfrm>
        </p:grpSpPr>
        <p:sp>
          <p:nvSpPr>
            <p:cNvPr id="594" name="Google Shape;594;p69"/>
            <p:cNvSpPr/>
            <p:nvPr/>
          </p:nvSpPr>
          <p:spPr>
            <a:xfrm>
              <a:off x="4102038" y="1951234"/>
              <a:ext cx="716359" cy="1194328"/>
            </a:xfrm>
            <a:prstGeom prst="roundRect">
              <a:avLst>
                <a:gd name="adj" fmla="val 10000"/>
              </a:avLst>
            </a:prstGeom>
            <a:no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 name="Google Shape;595;p69"/>
            <p:cNvSpPr txBox="1"/>
            <p:nvPr/>
          </p:nvSpPr>
          <p:spPr>
            <a:xfrm>
              <a:off x="4123019" y="1972215"/>
              <a:ext cx="674397" cy="115236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billion</a:t>
              </a:r>
              <a:endParaRPr/>
            </a:p>
          </p:txBody>
        </p:sp>
      </p:grpSp>
      <p:grpSp>
        <p:nvGrpSpPr>
          <p:cNvPr id="596" name="Google Shape;596;p69"/>
          <p:cNvGrpSpPr/>
          <p:nvPr/>
        </p:nvGrpSpPr>
        <p:grpSpPr>
          <a:xfrm>
            <a:off x="5451485" y="2074001"/>
            <a:ext cx="716359" cy="895746"/>
            <a:chOff x="4938746" y="1951234"/>
            <a:chExt cx="716359" cy="1194328"/>
          </a:xfrm>
        </p:grpSpPr>
        <p:sp>
          <p:nvSpPr>
            <p:cNvPr id="597" name="Google Shape;597;p69"/>
            <p:cNvSpPr/>
            <p:nvPr/>
          </p:nvSpPr>
          <p:spPr>
            <a:xfrm>
              <a:off x="4938746" y="1951234"/>
              <a:ext cx="716359" cy="1194328"/>
            </a:xfrm>
            <a:prstGeom prst="roundRect">
              <a:avLst>
                <a:gd name="adj" fmla="val 10000"/>
              </a:avLst>
            </a:prstGeom>
            <a:solidFill>
              <a:srgbClr val="AEABA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8" name="Google Shape;598;p69"/>
            <p:cNvSpPr txBox="1"/>
            <p:nvPr/>
          </p:nvSpPr>
          <p:spPr>
            <a:xfrm>
              <a:off x="4959727" y="1972215"/>
              <a:ext cx="674397" cy="1152366"/>
            </a:xfrm>
            <a:prstGeom prst="rect">
              <a:avLst/>
            </a:prstGeom>
            <a:solidFill>
              <a:srgbClr val="AEABA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in</a:t>
              </a:r>
              <a:endParaRPr/>
            </a:p>
          </p:txBody>
        </p:sp>
      </p:grpSp>
      <p:grpSp>
        <p:nvGrpSpPr>
          <p:cNvPr id="599" name="Google Shape;599;p69"/>
          <p:cNvGrpSpPr/>
          <p:nvPr/>
        </p:nvGrpSpPr>
        <p:grpSpPr>
          <a:xfrm>
            <a:off x="6288193" y="2074001"/>
            <a:ext cx="716359" cy="895746"/>
            <a:chOff x="5775454" y="1951234"/>
            <a:chExt cx="716359" cy="1194328"/>
          </a:xfrm>
        </p:grpSpPr>
        <p:sp>
          <p:nvSpPr>
            <p:cNvPr id="600" name="Google Shape;600;p69"/>
            <p:cNvSpPr/>
            <p:nvPr/>
          </p:nvSpPr>
          <p:spPr>
            <a:xfrm>
              <a:off x="5775454" y="1951234"/>
              <a:ext cx="716359" cy="1194328"/>
            </a:xfrm>
            <a:prstGeom prst="roundRect">
              <a:avLst>
                <a:gd name="adj" fmla="val 10000"/>
              </a:avLst>
            </a:prstGeom>
            <a:solidFill>
              <a:srgbClr val="AEABA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1" name="Google Shape;601;p69"/>
            <p:cNvSpPr txBox="1"/>
            <p:nvPr/>
          </p:nvSpPr>
          <p:spPr>
            <a:xfrm>
              <a:off x="5796435" y="1972215"/>
              <a:ext cx="674397" cy="1152366"/>
            </a:xfrm>
            <a:prstGeom prst="rect">
              <a:avLst/>
            </a:prstGeom>
            <a:solidFill>
              <a:srgbClr val="AEABA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trade</a:t>
              </a:r>
              <a:endParaRPr/>
            </a:p>
          </p:txBody>
        </p:sp>
      </p:grpSp>
      <p:grpSp>
        <p:nvGrpSpPr>
          <p:cNvPr id="602" name="Google Shape;602;p69"/>
          <p:cNvGrpSpPr/>
          <p:nvPr/>
        </p:nvGrpSpPr>
        <p:grpSpPr>
          <a:xfrm>
            <a:off x="7124900" y="2074001"/>
            <a:ext cx="716359" cy="895746"/>
            <a:chOff x="6612161" y="1951234"/>
            <a:chExt cx="716359" cy="1194328"/>
          </a:xfrm>
        </p:grpSpPr>
        <p:sp>
          <p:nvSpPr>
            <p:cNvPr id="603" name="Google Shape;603;p69"/>
            <p:cNvSpPr/>
            <p:nvPr/>
          </p:nvSpPr>
          <p:spPr>
            <a:xfrm>
              <a:off x="6612161"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4" name="Google Shape;604;p69"/>
            <p:cNvSpPr txBox="1"/>
            <p:nvPr/>
          </p:nvSpPr>
          <p:spPr>
            <a:xfrm>
              <a:off x="6633142"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with</a:t>
              </a:r>
              <a:endParaRPr/>
            </a:p>
          </p:txBody>
        </p:sp>
      </p:grpSp>
      <p:grpSp>
        <p:nvGrpSpPr>
          <p:cNvPr id="605" name="Google Shape;605;p69"/>
          <p:cNvGrpSpPr/>
          <p:nvPr/>
        </p:nvGrpSpPr>
        <p:grpSpPr>
          <a:xfrm>
            <a:off x="7924379" y="2074001"/>
            <a:ext cx="716359" cy="895746"/>
            <a:chOff x="7411640" y="1951234"/>
            <a:chExt cx="716359" cy="1194328"/>
          </a:xfrm>
        </p:grpSpPr>
        <p:sp>
          <p:nvSpPr>
            <p:cNvPr id="606" name="Google Shape;606;p69"/>
            <p:cNvSpPr/>
            <p:nvPr/>
          </p:nvSpPr>
          <p:spPr>
            <a:xfrm>
              <a:off x="7411640"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7" name="Google Shape;607;p69"/>
            <p:cNvSpPr txBox="1"/>
            <p:nvPr/>
          </p:nvSpPr>
          <p:spPr>
            <a:xfrm>
              <a:off x="7432621"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China</a:t>
              </a:r>
              <a:endParaRPr/>
            </a:p>
          </p:txBody>
        </p:sp>
      </p:grpSp>
      <p:sp>
        <p:nvSpPr>
          <p:cNvPr id="608" name="Google Shape;608;p69"/>
          <p:cNvSpPr txBox="1">
            <a:spLocks noGrp="1"/>
          </p:cNvSpPr>
          <p:nvPr>
            <p:ph type="body" idx="1"/>
          </p:nvPr>
        </p:nvSpPr>
        <p:spPr>
          <a:xfrm>
            <a:off x="560400" y="1093000"/>
            <a:ext cx="8080200" cy="326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 sz="1400" i="0" u="none" strike="noStrike" cap="none">
                <a:solidFill>
                  <a:schemeClr val="dk1"/>
                </a:solidFill>
                <a:latin typeface="Arial"/>
                <a:ea typeface="Arial"/>
                <a:cs typeface="Arial"/>
                <a:sym typeface="Arial"/>
              </a:rPr>
              <a:t>The algorithm is most frequently fooled by sentences which share many words but differ in words critical to overall meaning</a:t>
            </a:r>
            <a:endParaRPr sz="1400">
              <a:latin typeface="Arial"/>
              <a:ea typeface="Arial"/>
              <a:cs typeface="Arial"/>
              <a:sym typeface="Arial"/>
            </a:endParaRPr>
          </a:p>
        </p:txBody>
      </p:sp>
      <p:sp>
        <p:nvSpPr>
          <p:cNvPr id="609" name="Google Shape;609;p69"/>
          <p:cNvSpPr/>
          <p:nvPr/>
        </p:nvSpPr>
        <p:spPr>
          <a:xfrm rot="-1225465">
            <a:off x="3267017" y="3180194"/>
            <a:ext cx="3314413" cy="318451"/>
          </a:xfrm>
          <a:prstGeom prst="leftRightArrow">
            <a:avLst>
              <a:gd name="adj1" fmla="val 50000"/>
              <a:gd name="adj2" fmla="val 50000"/>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0" name="Google Shape;610;p69"/>
          <p:cNvSpPr/>
          <p:nvPr/>
        </p:nvSpPr>
        <p:spPr>
          <a:xfrm rot="-647921">
            <a:off x="4636803" y="3051415"/>
            <a:ext cx="640801" cy="513375"/>
          </a:xfrm>
          <a:prstGeom prst="mathMultiply">
            <a:avLst>
              <a:gd name="adj1" fmla="val 2352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70"/>
          <p:cNvGrpSpPr/>
          <p:nvPr/>
        </p:nvGrpSpPr>
        <p:grpSpPr>
          <a:xfrm>
            <a:off x="560412" y="1909564"/>
            <a:ext cx="716359" cy="895746"/>
            <a:chOff x="47673" y="1951234"/>
            <a:chExt cx="716359" cy="1194328"/>
          </a:xfrm>
        </p:grpSpPr>
        <p:sp>
          <p:nvSpPr>
            <p:cNvPr id="616" name="Google Shape;616;p70"/>
            <p:cNvSpPr/>
            <p:nvPr/>
          </p:nvSpPr>
          <p:spPr>
            <a:xfrm>
              <a:off x="47673"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7" name="Google Shape;617;p70"/>
            <p:cNvSpPr txBox="1"/>
            <p:nvPr/>
          </p:nvSpPr>
          <p:spPr>
            <a:xfrm>
              <a:off x="68654"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Last</a:t>
              </a:r>
              <a:endParaRPr/>
            </a:p>
          </p:txBody>
        </p:sp>
      </p:grpSp>
      <p:grpSp>
        <p:nvGrpSpPr>
          <p:cNvPr id="618" name="Google Shape;618;p70"/>
          <p:cNvGrpSpPr/>
          <p:nvPr/>
        </p:nvGrpSpPr>
        <p:grpSpPr>
          <a:xfrm>
            <a:off x="1328120" y="1909564"/>
            <a:ext cx="716359" cy="895746"/>
            <a:chOff x="815381" y="1951234"/>
            <a:chExt cx="716359" cy="1194328"/>
          </a:xfrm>
        </p:grpSpPr>
        <p:sp>
          <p:nvSpPr>
            <p:cNvPr id="619" name="Google Shape;619;p70"/>
            <p:cNvSpPr/>
            <p:nvPr/>
          </p:nvSpPr>
          <p:spPr>
            <a:xfrm>
              <a:off x="815381"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0" name="Google Shape;620;p70"/>
            <p:cNvSpPr txBox="1"/>
            <p:nvPr/>
          </p:nvSpPr>
          <p:spPr>
            <a:xfrm>
              <a:off x="836362"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year</a:t>
              </a:r>
              <a:endParaRPr/>
            </a:p>
          </p:txBody>
        </p:sp>
      </p:grpSp>
      <p:grpSp>
        <p:nvGrpSpPr>
          <p:cNvPr id="621" name="Google Shape;621;p70"/>
          <p:cNvGrpSpPr/>
          <p:nvPr/>
        </p:nvGrpSpPr>
        <p:grpSpPr>
          <a:xfrm>
            <a:off x="2164828" y="1909564"/>
            <a:ext cx="716359" cy="895746"/>
            <a:chOff x="1652089" y="1951234"/>
            <a:chExt cx="716359" cy="1194328"/>
          </a:xfrm>
        </p:grpSpPr>
        <p:sp>
          <p:nvSpPr>
            <p:cNvPr id="622" name="Google Shape;622;p70"/>
            <p:cNvSpPr/>
            <p:nvPr/>
          </p:nvSpPr>
          <p:spPr>
            <a:xfrm>
              <a:off x="1652089" y="1951234"/>
              <a:ext cx="716359" cy="1194328"/>
            </a:xfrm>
            <a:prstGeom prst="roundRect">
              <a:avLst>
                <a:gd name="adj" fmla="val 10000"/>
              </a:avLst>
            </a:prstGeom>
            <a:solidFill>
              <a:schemeClr val="lt1"/>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3" name="Google Shape;623;p70"/>
            <p:cNvSpPr txBox="1"/>
            <p:nvPr/>
          </p:nvSpPr>
          <p:spPr>
            <a:xfrm>
              <a:off x="1673070" y="1972215"/>
              <a:ext cx="674397" cy="115236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we</a:t>
              </a:r>
              <a:endParaRPr sz="1600" b="0" i="0" u="none" strike="noStrike" cap="none">
                <a:solidFill>
                  <a:schemeClr val="dk1"/>
                </a:solidFill>
                <a:latin typeface="Calibri"/>
                <a:ea typeface="Calibri"/>
                <a:cs typeface="Calibri"/>
                <a:sym typeface="Calibri"/>
              </a:endParaRPr>
            </a:p>
          </p:txBody>
        </p:sp>
      </p:grpSp>
      <p:grpSp>
        <p:nvGrpSpPr>
          <p:cNvPr id="624" name="Google Shape;624;p70"/>
          <p:cNvGrpSpPr/>
          <p:nvPr/>
        </p:nvGrpSpPr>
        <p:grpSpPr>
          <a:xfrm>
            <a:off x="3001536" y="1909564"/>
            <a:ext cx="716359" cy="895746"/>
            <a:chOff x="2488797" y="1951234"/>
            <a:chExt cx="716359" cy="1194328"/>
          </a:xfrm>
        </p:grpSpPr>
        <p:sp>
          <p:nvSpPr>
            <p:cNvPr id="625" name="Google Shape;625;p70"/>
            <p:cNvSpPr/>
            <p:nvPr/>
          </p:nvSpPr>
          <p:spPr>
            <a:xfrm>
              <a:off x="2488797"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6" name="Google Shape;626;p70"/>
            <p:cNvSpPr txBox="1"/>
            <p:nvPr/>
          </p:nvSpPr>
          <p:spPr>
            <a:xfrm>
              <a:off x="2509778"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lost</a:t>
              </a:r>
              <a:endParaRPr sz="1600" b="0" i="0" u="none" strike="noStrike" cap="none">
                <a:solidFill>
                  <a:schemeClr val="dk1"/>
                </a:solidFill>
                <a:latin typeface="Calibri"/>
                <a:ea typeface="Calibri"/>
                <a:cs typeface="Calibri"/>
                <a:sym typeface="Calibri"/>
              </a:endParaRPr>
            </a:p>
          </p:txBody>
        </p:sp>
      </p:grpSp>
      <p:grpSp>
        <p:nvGrpSpPr>
          <p:cNvPr id="627" name="Google Shape;627;p70"/>
          <p:cNvGrpSpPr/>
          <p:nvPr/>
        </p:nvGrpSpPr>
        <p:grpSpPr>
          <a:xfrm>
            <a:off x="3838244" y="1909564"/>
            <a:ext cx="716359" cy="895746"/>
            <a:chOff x="3325505" y="1951234"/>
            <a:chExt cx="716359" cy="1194328"/>
          </a:xfrm>
        </p:grpSpPr>
        <p:sp>
          <p:nvSpPr>
            <p:cNvPr id="628" name="Google Shape;628;p70"/>
            <p:cNvSpPr/>
            <p:nvPr/>
          </p:nvSpPr>
          <p:spPr>
            <a:xfrm>
              <a:off x="3325505"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9" name="Google Shape;629;p70"/>
            <p:cNvSpPr txBox="1"/>
            <p:nvPr/>
          </p:nvSpPr>
          <p:spPr>
            <a:xfrm>
              <a:off x="3346486"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500</a:t>
              </a:r>
              <a:endParaRPr/>
            </a:p>
          </p:txBody>
        </p:sp>
      </p:grpSp>
      <p:grpSp>
        <p:nvGrpSpPr>
          <p:cNvPr id="630" name="Google Shape;630;p70"/>
          <p:cNvGrpSpPr/>
          <p:nvPr/>
        </p:nvGrpSpPr>
        <p:grpSpPr>
          <a:xfrm>
            <a:off x="4614777" y="1909564"/>
            <a:ext cx="716359" cy="895746"/>
            <a:chOff x="4102038" y="1951234"/>
            <a:chExt cx="716359" cy="1194328"/>
          </a:xfrm>
        </p:grpSpPr>
        <p:sp>
          <p:nvSpPr>
            <p:cNvPr id="631" name="Google Shape;631;p70"/>
            <p:cNvSpPr/>
            <p:nvPr/>
          </p:nvSpPr>
          <p:spPr>
            <a:xfrm>
              <a:off x="4102038"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2" name="Google Shape;632;p70"/>
            <p:cNvSpPr txBox="1"/>
            <p:nvPr/>
          </p:nvSpPr>
          <p:spPr>
            <a:xfrm>
              <a:off x="4123019"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billion</a:t>
              </a:r>
              <a:endParaRPr/>
            </a:p>
          </p:txBody>
        </p:sp>
      </p:grpSp>
      <p:grpSp>
        <p:nvGrpSpPr>
          <p:cNvPr id="633" name="Google Shape;633;p70"/>
          <p:cNvGrpSpPr/>
          <p:nvPr/>
        </p:nvGrpSpPr>
        <p:grpSpPr>
          <a:xfrm>
            <a:off x="5451485" y="1909564"/>
            <a:ext cx="716359" cy="895746"/>
            <a:chOff x="4938746" y="1951234"/>
            <a:chExt cx="716359" cy="1194328"/>
          </a:xfrm>
        </p:grpSpPr>
        <p:sp>
          <p:nvSpPr>
            <p:cNvPr id="634" name="Google Shape;634;p70"/>
            <p:cNvSpPr/>
            <p:nvPr/>
          </p:nvSpPr>
          <p:spPr>
            <a:xfrm>
              <a:off x="4938746"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5" name="Google Shape;635;p70"/>
            <p:cNvSpPr txBox="1"/>
            <p:nvPr/>
          </p:nvSpPr>
          <p:spPr>
            <a:xfrm>
              <a:off x="4959727"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in</a:t>
              </a:r>
              <a:endParaRPr/>
            </a:p>
          </p:txBody>
        </p:sp>
      </p:grpSp>
      <p:grpSp>
        <p:nvGrpSpPr>
          <p:cNvPr id="636" name="Google Shape;636;p70"/>
          <p:cNvGrpSpPr/>
          <p:nvPr/>
        </p:nvGrpSpPr>
        <p:grpSpPr>
          <a:xfrm>
            <a:off x="6288193" y="1909564"/>
            <a:ext cx="716359" cy="895746"/>
            <a:chOff x="5775454" y="1951234"/>
            <a:chExt cx="716359" cy="1194328"/>
          </a:xfrm>
        </p:grpSpPr>
        <p:sp>
          <p:nvSpPr>
            <p:cNvPr id="637" name="Google Shape;637;p70"/>
            <p:cNvSpPr/>
            <p:nvPr/>
          </p:nvSpPr>
          <p:spPr>
            <a:xfrm>
              <a:off x="5775454"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 name="Google Shape;638;p70"/>
            <p:cNvSpPr txBox="1"/>
            <p:nvPr/>
          </p:nvSpPr>
          <p:spPr>
            <a:xfrm>
              <a:off x="5796435"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trade</a:t>
              </a:r>
              <a:endParaRPr/>
            </a:p>
          </p:txBody>
        </p:sp>
      </p:grpSp>
      <p:grpSp>
        <p:nvGrpSpPr>
          <p:cNvPr id="639" name="Google Shape;639;p70"/>
          <p:cNvGrpSpPr/>
          <p:nvPr/>
        </p:nvGrpSpPr>
        <p:grpSpPr>
          <a:xfrm>
            <a:off x="7124900" y="1909564"/>
            <a:ext cx="716359" cy="895746"/>
            <a:chOff x="6612161" y="1951234"/>
            <a:chExt cx="716359" cy="1194328"/>
          </a:xfrm>
        </p:grpSpPr>
        <p:sp>
          <p:nvSpPr>
            <p:cNvPr id="640" name="Google Shape;640;p70"/>
            <p:cNvSpPr/>
            <p:nvPr/>
          </p:nvSpPr>
          <p:spPr>
            <a:xfrm>
              <a:off x="6612161"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1" name="Google Shape;641;p70"/>
            <p:cNvSpPr txBox="1"/>
            <p:nvPr/>
          </p:nvSpPr>
          <p:spPr>
            <a:xfrm>
              <a:off x="6633142"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with</a:t>
              </a:r>
              <a:endParaRPr/>
            </a:p>
          </p:txBody>
        </p:sp>
      </p:grpSp>
      <p:grpSp>
        <p:nvGrpSpPr>
          <p:cNvPr id="642" name="Google Shape;642;p70"/>
          <p:cNvGrpSpPr/>
          <p:nvPr/>
        </p:nvGrpSpPr>
        <p:grpSpPr>
          <a:xfrm>
            <a:off x="7924379" y="1909564"/>
            <a:ext cx="716359" cy="895746"/>
            <a:chOff x="7411640" y="1951234"/>
            <a:chExt cx="716359" cy="1194328"/>
          </a:xfrm>
        </p:grpSpPr>
        <p:sp>
          <p:nvSpPr>
            <p:cNvPr id="643" name="Google Shape;643;p70"/>
            <p:cNvSpPr/>
            <p:nvPr/>
          </p:nvSpPr>
          <p:spPr>
            <a:xfrm>
              <a:off x="7411640"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Google Shape;644;p70"/>
            <p:cNvSpPr txBox="1"/>
            <p:nvPr/>
          </p:nvSpPr>
          <p:spPr>
            <a:xfrm>
              <a:off x="7432621"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China</a:t>
              </a:r>
              <a:endParaRPr/>
            </a:p>
          </p:txBody>
        </p:sp>
      </p:grpSp>
      <p:sp>
        <p:nvSpPr>
          <p:cNvPr id="645" name="Google Shape;645;p70"/>
          <p:cNvSpPr txBox="1">
            <a:spLocks noGrp="1"/>
          </p:cNvSpPr>
          <p:nvPr>
            <p:ph type="title"/>
          </p:nvPr>
        </p:nvSpPr>
        <p:spPr>
          <a:xfrm>
            <a:off x="375098" y="248029"/>
            <a:ext cx="7886700" cy="994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 sz="2400" b="1" i="0" u="none" strike="noStrike" cap="none">
                <a:solidFill>
                  <a:schemeClr val="dk1"/>
                </a:solidFill>
                <a:latin typeface="Arial"/>
                <a:ea typeface="Arial"/>
                <a:cs typeface="Arial"/>
                <a:sym typeface="Arial"/>
              </a:rPr>
              <a:t>Entailment</a:t>
            </a:r>
            <a:endParaRPr sz="2400" b="1">
              <a:latin typeface="Arial"/>
              <a:ea typeface="Arial"/>
              <a:cs typeface="Arial"/>
              <a:sym typeface="Arial"/>
            </a:endParaRPr>
          </a:p>
        </p:txBody>
      </p:sp>
      <p:grpSp>
        <p:nvGrpSpPr>
          <p:cNvPr id="646" name="Google Shape;646;p70"/>
          <p:cNvGrpSpPr/>
          <p:nvPr/>
        </p:nvGrpSpPr>
        <p:grpSpPr>
          <a:xfrm>
            <a:off x="879523" y="3081139"/>
            <a:ext cx="716359" cy="895746"/>
            <a:chOff x="47673" y="1951234"/>
            <a:chExt cx="716359" cy="1194328"/>
          </a:xfrm>
        </p:grpSpPr>
        <p:sp>
          <p:nvSpPr>
            <p:cNvPr id="647" name="Google Shape;647;p70"/>
            <p:cNvSpPr/>
            <p:nvPr/>
          </p:nvSpPr>
          <p:spPr>
            <a:xfrm>
              <a:off x="47673"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8" name="Google Shape;648;p70"/>
            <p:cNvSpPr txBox="1"/>
            <p:nvPr/>
          </p:nvSpPr>
          <p:spPr>
            <a:xfrm>
              <a:off x="68654"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Trade</a:t>
              </a:r>
              <a:endParaRPr/>
            </a:p>
          </p:txBody>
        </p:sp>
      </p:grpSp>
      <p:grpSp>
        <p:nvGrpSpPr>
          <p:cNvPr id="649" name="Google Shape;649;p70"/>
          <p:cNvGrpSpPr/>
          <p:nvPr/>
        </p:nvGrpSpPr>
        <p:grpSpPr>
          <a:xfrm>
            <a:off x="1723824" y="3081139"/>
            <a:ext cx="716359" cy="895746"/>
            <a:chOff x="815381" y="1951234"/>
            <a:chExt cx="716359" cy="1194328"/>
          </a:xfrm>
        </p:grpSpPr>
        <p:sp>
          <p:nvSpPr>
            <p:cNvPr id="650" name="Google Shape;650;p70"/>
            <p:cNvSpPr/>
            <p:nvPr/>
          </p:nvSpPr>
          <p:spPr>
            <a:xfrm>
              <a:off x="815381" y="1951234"/>
              <a:ext cx="716359" cy="1194328"/>
            </a:xfrm>
            <a:prstGeom prst="roundRect">
              <a:avLst>
                <a:gd name="adj" fmla="val 10000"/>
              </a:avLst>
            </a:prstGeom>
            <a:solidFill>
              <a:srgbClr val="FFD966"/>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1" name="Google Shape;651;p70"/>
            <p:cNvSpPr txBox="1"/>
            <p:nvPr/>
          </p:nvSpPr>
          <p:spPr>
            <a:xfrm>
              <a:off x="836362" y="1972215"/>
              <a:ext cx="674397" cy="1152366"/>
            </a:xfrm>
            <a:prstGeom prst="rect">
              <a:avLst/>
            </a:prstGeom>
            <a:solidFill>
              <a:srgbClr val="FFD966"/>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deficit</a:t>
              </a:r>
              <a:endParaRPr/>
            </a:p>
          </p:txBody>
        </p:sp>
      </p:grpSp>
      <p:grpSp>
        <p:nvGrpSpPr>
          <p:cNvPr id="652" name="Google Shape;652;p70"/>
          <p:cNvGrpSpPr/>
          <p:nvPr/>
        </p:nvGrpSpPr>
        <p:grpSpPr>
          <a:xfrm>
            <a:off x="2532828" y="3075383"/>
            <a:ext cx="716359" cy="895746"/>
            <a:chOff x="1652089" y="1951234"/>
            <a:chExt cx="716359" cy="1194328"/>
          </a:xfrm>
        </p:grpSpPr>
        <p:sp>
          <p:nvSpPr>
            <p:cNvPr id="653" name="Google Shape;653;p70"/>
            <p:cNvSpPr/>
            <p:nvPr/>
          </p:nvSpPr>
          <p:spPr>
            <a:xfrm>
              <a:off x="1652089"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4" name="Google Shape;654;p70"/>
            <p:cNvSpPr txBox="1"/>
            <p:nvPr/>
          </p:nvSpPr>
          <p:spPr>
            <a:xfrm>
              <a:off x="1673070"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with</a:t>
              </a:r>
              <a:endParaRPr/>
            </a:p>
          </p:txBody>
        </p:sp>
      </p:grpSp>
      <p:grpSp>
        <p:nvGrpSpPr>
          <p:cNvPr id="655" name="Google Shape;655;p70"/>
          <p:cNvGrpSpPr/>
          <p:nvPr/>
        </p:nvGrpSpPr>
        <p:grpSpPr>
          <a:xfrm>
            <a:off x="3344740" y="3075383"/>
            <a:ext cx="716359" cy="895746"/>
            <a:chOff x="2488797" y="1951234"/>
            <a:chExt cx="716359" cy="1194328"/>
          </a:xfrm>
        </p:grpSpPr>
        <p:sp>
          <p:nvSpPr>
            <p:cNvPr id="656" name="Google Shape;656;p70"/>
            <p:cNvSpPr/>
            <p:nvPr/>
          </p:nvSpPr>
          <p:spPr>
            <a:xfrm>
              <a:off x="2488797" y="1951234"/>
              <a:ext cx="716359" cy="1194328"/>
            </a:xfrm>
            <a:prstGeom prst="roundRect">
              <a:avLst>
                <a:gd name="adj" fmla="val 10000"/>
              </a:avLst>
            </a:prstGeom>
            <a:solidFill>
              <a:srgbClr val="A8D08C"/>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Google Shape;657;p70"/>
            <p:cNvSpPr txBox="1"/>
            <p:nvPr/>
          </p:nvSpPr>
          <p:spPr>
            <a:xfrm>
              <a:off x="2509778" y="1972215"/>
              <a:ext cx="674397" cy="1152366"/>
            </a:xfrm>
            <a:prstGeom prst="rect">
              <a:avLst/>
            </a:prstGeom>
            <a:solidFill>
              <a:srgbClr val="A8D08C"/>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China</a:t>
              </a:r>
              <a:endParaRPr/>
            </a:p>
          </p:txBody>
        </p:sp>
      </p:grpSp>
      <p:grpSp>
        <p:nvGrpSpPr>
          <p:cNvPr id="658" name="Google Shape;658;p70"/>
          <p:cNvGrpSpPr/>
          <p:nvPr/>
        </p:nvGrpSpPr>
        <p:grpSpPr>
          <a:xfrm>
            <a:off x="4966980" y="3073996"/>
            <a:ext cx="716359" cy="895746"/>
            <a:chOff x="3325505" y="1951234"/>
            <a:chExt cx="716359" cy="1194328"/>
          </a:xfrm>
        </p:grpSpPr>
        <p:sp>
          <p:nvSpPr>
            <p:cNvPr id="659" name="Google Shape;659;p70"/>
            <p:cNvSpPr/>
            <p:nvPr/>
          </p:nvSpPr>
          <p:spPr>
            <a:xfrm>
              <a:off x="3325505"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0" name="Google Shape;660;p70"/>
            <p:cNvSpPr txBox="1"/>
            <p:nvPr/>
          </p:nvSpPr>
          <p:spPr>
            <a:xfrm>
              <a:off x="3346486"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one</a:t>
              </a:r>
              <a:endParaRPr sz="1600" b="0" i="0" u="none" strike="noStrike" cap="none">
                <a:solidFill>
                  <a:schemeClr val="dk1"/>
                </a:solidFill>
                <a:latin typeface="Calibri"/>
                <a:ea typeface="Calibri"/>
                <a:cs typeface="Calibri"/>
                <a:sym typeface="Calibri"/>
              </a:endParaRPr>
            </a:p>
          </p:txBody>
        </p:sp>
      </p:grpSp>
      <p:grpSp>
        <p:nvGrpSpPr>
          <p:cNvPr id="661" name="Google Shape;661;p70"/>
          <p:cNvGrpSpPr/>
          <p:nvPr/>
        </p:nvGrpSpPr>
        <p:grpSpPr>
          <a:xfrm>
            <a:off x="5791138" y="3073996"/>
            <a:ext cx="716359" cy="895746"/>
            <a:chOff x="4102038" y="1951234"/>
            <a:chExt cx="716359" cy="1194328"/>
          </a:xfrm>
        </p:grpSpPr>
        <p:sp>
          <p:nvSpPr>
            <p:cNvPr id="662" name="Google Shape;662;p70"/>
            <p:cNvSpPr/>
            <p:nvPr/>
          </p:nvSpPr>
          <p:spPr>
            <a:xfrm>
              <a:off x="4102038"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3" name="Google Shape;663;p70"/>
            <p:cNvSpPr txBox="1"/>
            <p:nvPr/>
          </p:nvSpPr>
          <p:spPr>
            <a:xfrm>
              <a:off x="4123019"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trillion</a:t>
              </a:r>
              <a:endParaRPr/>
            </a:p>
          </p:txBody>
        </p:sp>
      </p:grpSp>
      <p:grpSp>
        <p:nvGrpSpPr>
          <p:cNvPr id="664" name="Google Shape;664;p70"/>
          <p:cNvGrpSpPr/>
          <p:nvPr/>
        </p:nvGrpSpPr>
        <p:grpSpPr>
          <a:xfrm>
            <a:off x="6608796" y="3073996"/>
            <a:ext cx="716359" cy="895746"/>
            <a:chOff x="4938746" y="1951234"/>
            <a:chExt cx="716359" cy="1194328"/>
          </a:xfrm>
        </p:grpSpPr>
        <p:sp>
          <p:nvSpPr>
            <p:cNvPr id="665" name="Google Shape;665;p70"/>
            <p:cNvSpPr/>
            <p:nvPr/>
          </p:nvSpPr>
          <p:spPr>
            <a:xfrm>
              <a:off x="4938746"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6" name="Google Shape;666;p70"/>
            <p:cNvSpPr txBox="1"/>
            <p:nvPr/>
          </p:nvSpPr>
          <p:spPr>
            <a:xfrm>
              <a:off x="4959727"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in</a:t>
              </a:r>
              <a:endParaRPr sz="1600" b="0" i="0" u="none" strike="noStrike" cap="none">
                <a:solidFill>
                  <a:schemeClr val="dk1"/>
                </a:solidFill>
                <a:latin typeface="Calibri"/>
                <a:ea typeface="Calibri"/>
                <a:cs typeface="Calibri"/>
                <a:sym typeface="Calibri"/>
              </a:endParaRPr>
            </a:p>
          </p:txBody>
        </p:sp>
      </p:grpSp>
      <p:grpSp>
        <p:nvGrpSpPr>
          <p:cNvPr id="667" name="Google Shape;667;p70"/>
          <p:cNvGrpSpPr/>
          <p:nvPr/>
        </p:nvGrpSpPr>
        <p:grpSpPr>
          <a:xfrm>
            <a:off x="7455029" y="3073996"/>
            <a:ext cx="716359" cy="895746"/>
            <a:chOff x="5775454" y="1951234"/>
            <a:chExt cx="716359" cy="1194328"/>
          </a:xfrm>
        </p:grpSpPr>
        <p:sp>
          <p:nvSpPr>
            <p:cNvPr id="668" name="Google Shape;668;p70"/>
            <p:cNvSpPr/>
            <p:nvPr/>
          </p:nvSpPr>
          <p:spPr>
            <a:xfrm>
              <a:off x="5775454"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9" name="Google Shape;669;p70"/>
            <p:cNvSpPr txBox="1"/>
            <p:nvPr/>
          </p:nvSpPr>
          <p:spPr>
            <a:xfrm>
              <a:off x="5796435"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2016</a:t>
              </a:r>
              <a:endParaRPr/>
            </a:p>
          </p:txBody>
        </p:sp>
      </p:grpSp>
      <p:grpSp>
        <p:nvGrpSpPr>
          <p:cNvPr id="670" name="Google Shape;670;p70"/>
          <p:cNvGrpSpPr/>
          <p:nvPr/>
        </p:nvGrpSpPr>
        <p:grpSpPr>
          <a:xfrm>
            <a:off x="2557686" y="4059833"/>
            <a:ext cx="716359" cy="895746"/>
            <a:chOff x="6612161" y="1951234"/>
            <a:chExt cx="716359" cy="1194328"/>
          </a:xfrm>
        </p:grpSpPr>
        <p:sp>
          <p:nvSpPr>
            <p:cNvPr id="671" name="Google Shape;671;p70"/>
            <p:cNvSpPr/>
            <p:nvPr/>
          </p:nvSpPr>
          <p:spPr>
            <a:xfrm>
              <a:off x="6612161"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2" name="Google Shape;672;p70"/>
            <p:cNvSpPr txBox="1"/>
            <p:nvPr/>
          </p:nvSpPr>
          <p:spPr>
            <a:xfrm>
              <a:off x="6633142"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and</a:t>
              </a:r>
              <a:endParaRPr sz="1600" b="0" i="0" u="none" strike="noStrike" cap="none">
                <a:solidFill>
                  <a:schemeClr val="dk1"/>
                </a:solidFill>
                <a:latin typeface="Calibri"/>
                <a:ea typeface="Calibri"/>
                <a:cs typeface="Calibri"/>
                <a:sym typeface="Calibri"/>
              </a:endParaRPr>
            </a:p>
          </p:txBody>
        </p:sp>
      </p:grpSp>
      <p:grpSp>
        <p:nvGrpSpPr>
          <p:cNvPr id="673" name="Google Shape;673;p70"/>
          <p:cNvGrpSpPr/>
          <p:nvPr/>
        </p:nvGrpSpPr>
        <p:grpSpPr>
          <a:xfrm>
            <a:off x="3357165" y="4059833"/>
            <a:ext cx="716359" cy="895746"/>
            <a:chOff x="7411640" y="1951234"/>
            <a:chExt cx="716359" cy="1194328"/>
          </a:xfrm>
        </p:grpSpPr>
        <p:sp>
          <p:nvSpPr>
            <p:cNvPr id="674" name="Google Shape;674;p70"/>
            <p:cNvSpPr/>
            <p:nvPr/>
          </p:nvSpPr>
          <p:spPr>
            <a:xfrm>
              <a:off x="7411640"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5" name="Google Shape;675;p70"/>
            <p:cNvSpPr txBox="1"/>
            <p:nvPr/>
          </p:nvSpPr>
          <p:spPr>
            <a:xfrm>
              <a:off x="7432621"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half</a:t>
              </a:r>
              <a:endParaRPr sz="1600" b="0" i="0" u="none" strike="noStrike" cap="none">
                <a:solidFill>
                  <a:schemeClr val="dk1"/>
                </a:solidFill>
                <a:latin typeface="Calibri"/>
                <a:ea typeface="Calibri"/>
                <a:cs typeface="Calibri"/>
                <a:sym typeface="Calibri"/>
              </a:endParaRPr>
            </a:p>
          </p:txBody>
        </p:sp>
      </p:grpSp>
      <p:grpSp>
        <p:nvGrpSpPr>
          <p:cNvPr id="676" name="Google Shape;676;p70"/>
          <p:cNvGrpSpPr/>
          <p:nvPr/>
        </p:nvGrpSpPr>
        <p:grpSpPr>
          <a:xfrm>
            <a:off x="4148830" y="3079691"/>
            <a:ext cx="716359" cy="895746"/>
            <a:chOff x="3325505" y="1951234"/>
            <a:chExt cx="716359" cy="1194328"/>
          </a:xfrm>
        </p:grpSpPr>
        <p:sp>
          <p:nvSpPr>
            <p:cNvPr id="677" name="Google Shape;677;p70"/>
            <p:cNvSpPr/>
            <p:nvPr/>
          </p:nvSpPr>
          <p:spPr>
            <a:xfrm>
              <a:off x="3325505" y="1951234"/>
              <a:ext cx="716359" cy="1194328"/>
            </a:xfrm>
            <a:prstGeom prst="roundRect">
              <a:avLst>
                <a:gd name="adj" fmla="val 10000"/>
              </a:avLst>
            </a:prstGeom>
            <a:no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8" name="Google Shape;678;p70"/>
            <p:cNvSpPr txBox="1"/>
            <p:nvPr/>
          </p:nvSpPr>
          <p:spPr>
            <a:xfrm>
              <a:off x="3346486" y="1972215"/>
              <a:ext cx="674397" cy="1152366"/>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was</a:t>
              </a:r>
              <a:endParaRPr sz="1600" b="0" i="0" u="none" strike="noStrike" cap="none">
                <a:solidFill>
                  <a:schemeClr val="dk1"/>
                </a:solidFill>
                <a:latin typeface="Calibri"/>
                <a:ea typeface="Calibri"/>
                <a:cs typeface="Calibri"/>
                <a:sym typeface="Calibri"/>
              </a:endParaRPr>
            </a:p>
          </p:txBody>
        </p:sp>
      </p:grpSp>
      <p:grpSp>
        <p:nvGrpSpPr>
          <p:cNvPr id="679" name="Google Shape;679;p70"/>
          <p:cNvGrpSpPr/>
          <p:nvPr/>
        </p:nvGrpSpPr>
        <p:grpSpPr>
          <a:xfrm>
            <a:off x="4142178" y="4057648"/>
            <a:ext cx="716359" cy="895746"/>
            <a:chOff x="3325505" y="1951234"/>
            <a:chExt cx="716359" cy="1194328"/>
          </a:xfrm>
        </p:grpSpPr>
        <p:sp>
          <p:nvSpPr>
            <p:cNvPr id="680" name="Google Shape;680;p70"/>
            <p:cNvSpPr/>
            <p:nvPr/>
          </p:nvSpPr>
          <p:spPr>
            <a:xfrm>
              <a:off x="3325505" y="1951234"/>
              <a:ext cx="716359" cy="1194328"/>
            </a:xfrm>
            <a:prstGeom prst="roundRect">
              <a:avLst>
                <a:gd name="adj" fmla="val 10000"/>
              </a:avLst>
            </a:prstGeom>
            <a:solidFill>
              <a:srgbClr val="FD917F"/>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1" name="Google Shape;681;p70"/>
            <p:cNvSpPr txBox="1"/>
            <p:nvPr/>
          </p:nvSpPr>
          <p:spPr>
            <a:xfrm>
              <a:off x="3346486" y="1972215"/>
              <a:ext cx="674397" cy="1152366"/>
            </a:xfrm>
            <a:prstGeom prst="rect">
              <a:avLst/>
            </a:prstGeom>
            <a:solidFill>
              <a:srgbClr val="FD917F"/>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that</a:t>
              </a:r>
              <a:endParaRPr sz="1600" b="0" i="0" u="none" strike="noStrike" cap="none">
                <a:solidFill>
                  <a:schemeClr val="dk1"/>
                </a:solidFill>
                <a:latin typeface="Calibri"/>
                <a:ea typeface="Calibri"/>
                <a:cs typeface="Calibri"/>
                <a:sym typeface="Calibri"/>
              </a:endParaRPr>
            </a:p>
          </p:txBody>
        </p:sp>
      </p:grpSp>
      <p:grpSp>
        <p:nvGrpSpPr>
          <p:cNvPr id="682" name="Google Shape;682;p70"/>
          <p:cNvGrpSpPr/>
          <p:nvPr/>
        </p:nvGrpSpPr>
        <p:grpSpPr>
          <a:xfrm>
            <a:off x="5803870" y="4044889"/>
            <a:ext cx="716359" cy="895746"/>
            <a:chOff x="3325505" y="1951234"/>
            <a:chExt cx="716359" cy="1194328"/>
          </a:xfrm>
        </p:grpSpPr>
        <p:sp>
          <p:nvSpPr>
            <p:cNvPr id="683" name="Google Shape;683;p70"/>
            <p:cNvSpPr/>
            <p:nvPr/>
          </p:nvSpPr>
          <p:spPr>
            <a:xfrm>
              <a:off x="3325505"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4" name="Google Shape;684;p70"/>
            <p:cNvSpPr txBox="1"/>
            <p:nvPr/>
          </p:nvSpPr>
          <p:spPr>
            <a:xfrm>
              <a:off x="3346486"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2017</a:t>
              </a:r>
              <a:endParaRPr sz="1600" b="0" i="0" u="none" strike="noStrike" cap="none">
                <a:solidFill>
                  <a:schemeClr val="dk1"/>
                </a:solidFill>
                <a:latin typeface="Calibri"/>
                <a:ea typeface="Calibri"/>
                <a:cs typeface="Calibri"/>
                <a:sym typeface="Calibri"/>
              </a:endParaRPr>
            </a:p>
          </p:txBody>
        </p:sp>
      </p:grpSp>
      <p:grpSp>
        <p:nvGrpSpPr>
          <p:cNvPr id="685" name="Google Shape;685;p70"/>
          <p:cNvGrpSpPr/>
          <p:nvPr/>
        </p:nvGrpSpPr>
        <p:grpSpPr>
          <a:xfrm>
            <a:off x="4974756" y="4044830"/>
            <a:ext cx="716359" cy="895746"/>
            <a:chOff x="3325505" y="1951234"/>
            <a:chExt cx="716359" cy="1194328"/>
          </a:xfrm>
        </p:grpSpPr>
        <p:sp>
          <p:nvSpPr>
            <p:cNvPr id="686" name="Google Shape;686;p70"/>
            <p:cNvSpPr/>
            <p:nvPr/>
          </p:nvSpPr>
          <p:spPr>
            <a:xfrm>
              <a:off x="3325505" y="1951234"/>
              <a:ext cx="716359" cy="1194328"/>
            </a:xfrm>
            <a:prstGeom prst="roundRect">
              <a:avLst>
                <a:gd name="adj" fmla="val 10000"/>
              </a:avLst>
            </a:prstGeom>
            <a:solidFill>
              <a:srgbClr val="8DA9DB"/>
            </a:solidFill>
            <a:ln w="12700" cap="flat" cmpd="sng">
              <a:solidFill>
                <a:srgbClr val="3A66B1"/>
              </a:solidFill>
              <a:prstDash val="solid"/>
              <a:miter lim="800000"/>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7" name="Google Shape;687;p70"/>
            <p:cNvSpPr txBox="1"/>
            <p:nvPr/>
          </p:nvSpPr>
          <p:spPr>
            <a:xfrm>
              <a:off x="3346486" y="1972215"/>
              <a:ext cx="674397" cy="1152366"/>
            </a:xfrm>
            <a:prstGeom prst="rect">
              <a:avLst/>
            </a:prstGeom>
            <a:solidFill>
              <a:srgbClr val="8DA9DB"/>
            </a:solid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 sz="1600" b="0" i="0" u="none" strike="noStrike" cap="none">
                  <a:solidFill>
                    <a:schemeClr val="dk1"/>
                  </a:solidFill>
                  <a:latin typeface="Calibri"/>
                  <a:ea typeface="Calibri"/>
                  <a:cs typeface="Calibri"/>
                  <a:sym typeface="Calibri"/>
                </a:rPr>
                <a:t>in</a:t>
              </a:r>
              <a:endParaRPr sz="1600" b="0" i="0" u="none" strike="noStrike" cap="none">
                <a:solidFill>
                  <a:schemeClr val="dk1"/>
                </a:solidFill>
                <a:latin typeface="Calibri"/>
                <a:ea typeface="Calibri"/>
                <a:cs typeface="Calibri"/>
                <a:sym typeface="Calibri"/>
              </a:endParaRPr>
            </a:p>
          </p:txBody>
        </p:sp>
      </p:grpSp>
      <p:sp>
        <p:nvSpPr>
          <p:cNvPr id="688" name="Google Shape;688;p70"/>
          <p:cNvSpPr txBox="1">
            <a:spLocks noGrp="1"/>
          </p:cNvSpPr>
          <p:nvPr>
            <p:ph type="body" idx="1"/>
          </p:nvPr>
        </p:nvSpPr>
        <p:spPr>
          <a:xfrm>
            <a:off x="374325" y="1027212"/>
            <a:ext cx="8620200" cy="3089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 sz="1400" i="0" u="none" strike="noStrike" cap="none">
                <a:solidFill>
                  <a:schemeClr val="dk1"/>
                </a:solidFill>
                <a:latin typeface="Arial"/>
                <a:ea typeface="Arial"/>
                <a:cs typeface="Arial"/>
                <a:sym typeface="Arial"/>
              </a:rPr>
              <a:t>The algorithm is also frequently fooled when the database sentence contains the right information as well as additional information irrelevant to the spoken sentence (in NLP this is referred to as entailment)</a:t>
            </a:r>
            <a:endParaRPr sz="1400">
              <a:latin typeface="Arial"/>
              <a:ea typeface="Arial"/>
              <a:cs typeface="Arial"/>
              <a:sym typeface="Arial"/>
            </a:endParaRPr>
          </a:p>
        </p:txBody>
      </p:sp>
      <p:sp>
        <p:nvSpPr>
          <p:cNvPr id="689" name="Google Shape;689;p70"/>
          <p:cNvSpPr/>
          <p:nvPr/>
        </p:nvSpPr>
        <p:spPr>
          <a:xfrm rot="1441574">
            <a:off x="4599100" y="2754823"/>
            <a:ext cx="1303230" cy="325173"/>
          </a:xfrm>
          <a:prstGeom prst="leftRightArrow">
            <a:avLst>
              <a:gd name="adj1" fmla="val 50000"/>
              <a:gd name="adj2" fmla="val 50000"/>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1"/>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696" name="Google Shape;696;p71"/>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33</a:t>
            </a:fld>
            <a:endParaRPr/>
          </a:p>
        </p:txBody>
      </p:sp>
      <p:sp>
        <p:nvSpPr>
          <p:cNvPr id="697" name="Google Shape;697;p71"/>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698" name="Google Shape;698;p71"/>
          <p:cNvSpPr txBox="1"/>
          <p:nvPr/>
        </p:nvSpPr>
        <p:spPr>
          <a:xfrm>
            <a:off x="1923150"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0" lvl="0" indent="0" rtl="0">
              <a:lnSpc>
                <a:spcPct val="90000"/>
              </a:lnSpc>
              <a:spcBef>
                <a:spcPts val="0"/>
              </a:spcBef>
              <a:spcAft>
                <a:spcPts val="0"/>
              </a:spcAft>
              <a:buNone/>
            </a:pPr>
            <a:r>
              <a:rPr lang="en" sz="2400" b="1">
                <a:solidFill>
                  <a:schemeClr val="dk1"/>
                </a:solidFill>
              </a:rPr>
              <a:t>Present state</a:t>
            </a:r>
            <a:endParaRPr sz="2400" b="1">
              <a:solidFill>
                <a:schemeClr val="dk1"/>
              </a:solidFill>
            </a:endParaRPr>
          </a:p>
          <a:p>
            <a:pPr marL="0" lvl="0" indent="0" rtl="0">
              <a:lnSpc>
                <a:spcPct val="90000"/>
              </a:lnSpc>
              <a:spcBef>
                <a:spcPts val="0"/>
              </a:spcBef>
              <a:spcAft>
                <a:spcPts val="0"/>
              </a:spcAft>
              <a:buNone/>
            </a:pPr>
            <a:endParaRPr sz="2400" b="1">
              <a:solidFill>
                <a:schemeClr val="dk1"/>
              </a:solidFill>
            </a:endParaRPr>
          </a:p>
          <a:p>
            <a:pPr marL="228600" lvl="0" indent="-139700" rtl="0">
              <a:lnSpc>
                <a:spcPct val="90000"/>
              </a:lnSpc>
              <a:spcBef>
                <a:spcPts val="0"/>
              </a:spcBef>
              <a:spcAft>
                <a:spcPts val="0"/>
              </a:spcAft>
              <a:buClr>
                <a:schemeClr val="dk1"/>
              </a:buClr>
              <a:buSzPts val="1400"/>
              <a:buChar char="•"/>
            </a:pPr>
            <a:r>
              <a:rPr lang="en">
                <a:solidFill>
                  <a:schemeClr val="dk1"/>
                </a:solidFill>
              </a:rPr>
              <a:t>Current algorithm is ~93% accurate in determining if two sentences are paraphrases of each other</a:t>
            </a:r>
            <a:endParaRPr>
              <a:solidFill>
                <a:schemeClr val="dk1"/>
              </a:solidFill>
            </a:endParaRPr>
          </a:p>
          <a:p>
            <a:pPr marL="228600" lvl="0" indent="-139700" rtl="0">
              <a:lnSpc>
                <a:spcPct val="90000"/>
              </a:lnSpc>
              <a:spcBef>
                <a:spcPts val="1000"/>
              </a:spcBef>
              <a:spcAft>
                <a:spcPts val="0"/>
              </a:spcAft>
              <a:buClr>
                <a:schemeClr val="dk1"/>
              </a:buClr>
              <a:buSzPts val="1400"/>
              <a:buChar char="•"/>
            </a:pPr>
            <a:r>
              <a:rPr lang="en">
                <a:solidFill>
                  <a:schemeClr val="dk1"/>
                </a:solidFill>
              </a:rPr>
              <a:t>Current algorithm is only ~64% accurate in determining if one sentence implies the other (entailment)</a:t>
            </a:r>
            <a:endParaRPr>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72"/>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05" name="Google Shape;705;p72"/>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34</a:t>
            </a:fld>
            <a:endParaRPr/>
          </a:p>
        </p:txBody>
      </p:sp>
      <p:sp>
        <p:nvSpPr>
          <p:cNvPr id="706" name="Google Shape;706;p72"/>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07" name="Google Shape;707;p72"/>
          <p:cNvSpPr txBox="1"/>
          <p:nvPr/>
        </p:nvSpPr>
        <p:spPr>
          <a:xfrm>
            <a:off x="1737700" y="571975"/>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0"/>
              </a:spcBef>
              <a:spcAft>
                <a:spcPts val="0"/>
              </a:spcAft>
              <a:buNone/>
            </a:pPr>
            <a:r>
              <a:rPr lang="en" sz="2400" b="1">
                <a:solidFill>
                  <a:schemeClr val="dk1"/>
                </a:solidFill>
              </a:rPr>
              <a:t>Next steps</a:t>
            </a:r>
            <a:endParaRPr sz="2400" b="1">
              <a:solidFill>
                <a:schemeClr val="dk1"/>
              </a:solidFill>
            </a:endParaRPr>
          </a:p>
          <a:p>
            <a:pPr marL="0" lvl="0" indent="0" rtl="0">
              <a:lnSpc>
                <a:spcPct val="90000"/>
              </a:lnSpc>
              <a:spcBef>
                <a:spcPts val="0"/>
              </a:spcBef>
              <a:spcAft>
                <a:spcPts val="0"/>
              </a:spcAft>
              <a:buNone/>
            </a:pPr>
            <a:endParaRPr sz="2400" b="1">
              <a:solidFill>
                <a:schemeClr val="dk1"/>
              </a:solidFill>
            </a:endParaRPr>
          </a:p>
          <a:p>
            <a:pPr marL="228600" lvl="0" indent="-139700" rtl="0">
              <a:lnSpc>
                <a:spcPct val="90000"/>
              </a:lnSpc>
              <a:spcBef>
                <a:spcPts val="0"/>
              </a:spcBef>
              <a:spcAft>
                <a:spcPts val="0"/>
              </a:spcAft>
              <a:buClr>
                <a:schemeClr val="dk1"/>
              </a:buClr>
              <a:buSzPts val="1400"/>
              <a:buChar char="•"/>
            </a:pPr>
            <a:r>
              <a:rPr lang="en">
                <a:solidFill>
                  <a:schemeClr val="dk1"/>
                </a:solidFill>
              </a:rPr>
              <a:t>Shift focus from pure paraphrase matching to paraphrase and entailment matching</a:t>
            </a:r>
            <a:endParaRPr>
              <a:solidFill>
                <a:schemeClr val="dk1"/>
              </a:solidFill>
            </a:endParaRPr>
          </a:p>
          <a:p>
            <a:pPr marL="228600" lvl="0" indent="-139700" rtl="0">
              <a:lnSpc>
                <a:spcPct val="90000"/>
              </a:lnSpc>
              <a:spcBef>
                <a:spcPts val="1000"/>
              </a:spcBef>
              <a:spcAft>
                <a:spcPts val="0"/>
              </a:spcAft>
              <a:buClr>
                <a:schemeClr val="dk1"/>
              </a:buClr>
              <a:buSzPts val="1400"/>
              <a:buChar char="•"/>
            </a:pPr>
            <a:r>
              <a:rPr lang="en">
                <a:solidFill>
                  <a:schemeClr val="dk1"/>
                </a:solidFill>
              </a:rPr>
              <a:t>Use a database of over 433k sentence pairs called the Multi-Genre Natural Language Inference Corpus to train our model</a:t>
            </a:r>
            <a:endParaRPr>
              <a:solidFill>
                <a:schemeClr val="dk1"/>
              </a:solidFill>
            </a:endParaRPr>
          </a:p>
          <a:p>
            <a:pPr marL="228600" lvl="0" indent="-139700" rtl="0">
              <a:lnSpc>
                <a:spcPct val="90000"/>
              </a:lnSpc>
              <a:spcBef>
                <a:spcPts val="1000"/>
              </a:spcBef>
              <a:spcAft>
                <a:spcPts val="0"/>
              </a:spcAft>
              <a:buClr>
                <a:schemeClr val="dk1"/>
              </a:buClr>
              <a:buSzPts val="1400"/>
              <a:buChar char="•"/>
            </a:pPr>
            <a:r>
              <a:rPr lang="en">
                <a:solidFill>
                  <a:schemeClr val="dk1"/>
                </a:solidFill>
              </a:rPr>
              <a:t>Ideally this will increase our accuracy on difficult statements without decreasing accuracy on simple paraphrases</a:t>
            </a:r>
            <a:endParaRPr b="1">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73"/>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14" name="Google Shape;714;p73"/>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35</a:t>
            </a:fld>
            <a:endParaRPr/>
          </a:p>
        </p:txBody>
      </p:sp>
      <p:sp>
        <p:nvSpPr>
          <p:cNvPr id="715" name="Google Shape;715;p73"/>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16" name="Google Shape;716;p73"/>
          <p:cNvSpPr txBox="1"/>
          <p:nvPr/>
        </p:nvSpPr>
        <p:spPr>
          <a:xfrm>
            <a:off x="1947875" y="351600"/>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158000"/>
              </a:lnSpc>
              <a:spcBef>
                <a:spcPts val="2200"/>
              </a:spcBef>
              <a:spcAft>
                <a:spcPts val="0"/>
              </a:spcAft>
              <a:buNone/>
            </a:pPr>
            <a:r>
              <a:rPr lang="en" sz="2400" b="1">
                <a:solidFill>
                  <a:schemeClr val="dk1"/>
                </a:solidFill>
              </a:rPr>
              <a:t>IV. Case study: </a:t>
            </a:r>
            <a:r>
              <a:rPr lang="en" sz="2400" b="1" u="sng">
                <a:solidFill>
                  <a:schemeClr val="hlink"/>
                </a:solidFill>
                <a:hlinkClick r:id="rId3"/>
              </a:rPr>
              <a:t>TV News Archive</a:t>
            </a:r>
            <a:endParaRPr sz="2400" b="1">
              <a:solidFill>
                <a:schemeClr val="dk1"/>
              </a:solidFill>
            </a:endParaRPr>
          </a:p>
          <a:p>
            <a:pPr marL="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pic>
        <p:nvPicPr>
          <p:cNvPr id="717" name="Google Shape;717;p73"/>
          <p:cNvPicPr preferRelativeResize="0"/>
          <p:nvPr/>
        </p:nvPicPr>
        <p:blipFill>
          <a:blip r:embed="rId4">
            <a:alphaModFix/>
          </a:blip>
          <a:stretch>
            <a:fillRect/>
          </a:stretch>
        </p:blipFill>
        <p:spPr>
          <a:xfrm>
            <a:off x="2820950" y="1183875"/>
            <a:ext cx="3326925" cy="3326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4"/>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24" name="Google Shape;724;p74"/>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36</a:t>
            </a:fld>
            <a:endParaRPr/>
          </a:p>
        </p:txBody>
      </p:sp>
      <p:sp>
        <p:nvSpPr>
          <p:cNvPr id="725" name="Google Shape;725;p74"/>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26" name="Google Shape;726;p74"/>
          <p:cNvSpPr txBox="1"/>
          <p:nvPr/>
        </p:nvSpPr>
        <p:spPr>
          <a:xfrm>
            <a:off x="1947875" y="3516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pic>
        <p:nvPicPr>
          <p:cNvPr id="727" name="Google Shape;727;p74"/>
          <p:cNvPicPr preferRelativeResize="0"/>
          <p:nvPr/>
        </p:nvPicPr>
        <p:blipFill>
          <a:blip r:embed="rId3">
            <a:alphaModFix/>
          </a:blip>
          <a:stretch>
            <a:fillRect/>
          </a:stretch>
        </p:blipFill>
        <p:spPr>
          <a:xfrm>
            <a:off x="1683200" y="732475"/>
            <a:ext cx="6980699" cy="3626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5"/>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34" name="Google Shape;734;p75"/>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37</a:t>
            </a:fld>
            <a:endParaRPr/>
          </a:p>
        </p:txBody>
      </p:sp>
      <p:sp>
        <p:nvSpPr>
          <p:cNvPr id="735" name="Google Shape;735;p75"/>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36" name="Google Shape;736;p75"/>
          <p:cNvSpPr txBox="1"/>
          <p:nvPr/>
        </p:nvSpPr>
        <p:spPr>
          <a:xfrm>
            <a:off x="0" y="0"/>
            <a:ext cx="3000000" cy="3000000"/>
          </a:xfrm>
          <a:prstGeom prst="rect">
            <a:avLst/>
          </a:prstGeom>
          <a:noFill/>
          <a:ln>
            <a:noFill/>
          </a:ln>
        </p:spPr>
        <p:txBody>
          <a:bodyPr spcFirstLastPara="1" wrap="square" lIns="91425" tIns="91425" rIns="91425" bIns="91425" anchor="ctr" anchorCtr="0">
            <a:noAutofit/>
          </a:bodyPr>
          <a:lstStyle/>
          <a:p>
            <a:pPr marL="0" lvl="0" indent="0" rtl="0">
              <a:lnSpc>
                <a:spcPct val="158000"/>
              </a:lnSpc>
              <a:spcBef>
                <a:spcPts val="2200"/>
              </a:spcBef>
              <a:spcAft>
                <a:spcPts val="0"/>
              </a:spcAft>
              <a:buNone/>
            </a:pPr>
            <a:endParaRPr/>
          </a:p>
        </p:txBody>
      </p:sp>
      <p:pic>
        <p:nvPicPr>
          <p:cNvPr id="737" name="Google Shape;737;p75"/>
          <p:cNvPicPr preferRelativeResize="0"/>
          <p:nvPr/>
        </p:nvPicPr>
        <p:blipFill>
          <a:blip r:embed="rId3">
            <a:alphaModFix/>
          </a:blip>
          <a:stretch>
            <a:fillRect/>
          </a:stretch>
        </p:blipFill>
        <p:spPr>
          <a:xfrm>
            <a:off x="1317138" y="1439252"/>
            <a:ext cx="7405177" cy="32142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6"/>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44" name="Google Shape;744;p76"/>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38</a:t>
            </a:fld>
            <a:endParaRPr/>
          </a:p>
        </p:txBody>
      </p:sp>
      <p:sp>
        <p:nvSpPr>
          <p:cNvPr id="745" name="Google Shape;745;p76"/>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46" name="Google Shape;746;p76"/>
          <p:cNvSpPr txBox="1"/>
          <p:nvPr/>
        </p:nvSpPr>
        <p:spPr>
          <a:xfrm>
            <a:off x="810375" y="450325"/>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lvl="0" indent="0" rtl="0">
              <a:lnSpc>
                <a:spcPct val="158000"/>
              </a:lnSpc>
              <a:spcBef>
                <a:spcPts val="2200"/>
              </a:spcBef>
              <a:spcAft>
                <a:spcPts val="0"/>
              </a:spcAft>
              <a:buNone/>
            </a:pPr>
            <a:endParaRPr sz="2400">
              <a:solidFill>
                <a:schemeClr val="dk1"/>
              </a:solidFill>
            </a:endParaRPr>
          </a:p>
          <a:p>
            <a:pPr marL="457200" lvl="0" indent="0" rtl="0">
              <a:lnSpc>
                <a:spcPct val="158000"/>
              </a:lnSpc>
              <a:spcBef>
                <a:spcPts val="2200"/>
              </a:spcBef>
              <a:spcAft>
                <a:spcPts val="0"/>
              </a:spcAft>
              <a:buNone/>
            </a:pPr>
            <a:r>
              <a:rPr lang="en">
                <a:solidFill>
                  <a:schemeClr val="dk1"/>
                </a:solidFill>
              </a:rPr>
              <a:t>2016 political ads: politicaladarchive.org</a:t>
            </a:r>
            <a:endParaRPr>
              <a:solidFill>
                <a:schemeClr val="dk1"/>
              </a:solidFill>
            </a:endParaRPr>
          </a:p>
          <a:p>
            <a:pPr marL="457200" lvl="0" indent="0" rtl="0">
              <a:lnSpc>
                <a:spcPct val="158000"/>
              </a:lnSpc>
              <a:spcBef>
                <a:spcPts val="2200"/>
              </a:spcBef>
              <a:spcAft>
                <a:spcPts val="0"/>
              </a:spcAft>
              <a:buNone/>
            </a:pPr>
            <a:endParaRPr>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pic>
        <p:nvPicPr>
          <p:cNvPr id="747" name="Google Shape;747;p76"/>
          <p:cNvPicPr preferRelativeResize="0"/>
          <p:nvPr/>
        </p:nvPicPr>
        <p:blipFill>
          <a:blip r:embed="rId3">
            <a:alphaModFix/>
          </a:blip>
          <a:stretch>
            <a:fillRect/>
          </a:stretch>
        </p:blipFill>
        <p:spPr>
          <a:xfrm>
            <a:off x="983250" y="1867575"/>
            <a:ext cx="7413126" cy="1324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7"/>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54" name="Google Shape;754;p77"/>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39</a:t>
            </a:fld>
            <a:endParaRPr/>
          </a:p>
        </p:txBody>
      </p:sp>
      <p:sp>
        <p:nvSpPr>
          <p:cNvPr id="755" name="Google Shape;755;p77"/>
          <p:cNvSpPr txBox="1"/>
          <p:nvPr/>
        </p:nvSpPr>
        <p:spPr>
          <a:xfrm>
            <a:off x="859825" y="571975"/>
            <a:ext cx="6448500" cy="4159200"/>
          </a:xfrm>
          <a:prstGeom prst="rect">
            <a:avLst/>
          </a:prstGeom>
          <a:noFill/>
          <a:ln>
            <a:noFill/>
          </a:ln>
        </p:spPr>
        <p:txBody>
          <a:bodyPr spcFirstLastPara="1" wrap="square" lIns="91425" tIns="45700" rIns="91425" bIns="45700" anchor="t" anchorCtr="0">
            <a:noAutofit/>
          </a:bodyPr>
          <a:lstStyle/>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r>
              <a:rPr lang="en"/>
              <a:t>https://archive.org/details/factchecked</a:t>
            </a:r>
            <a:endParaRPr/>
          </a:p>
        </p:txBody>
      </p:sp>
      <p:pic>
        <p:nvPicPr>
          <p:cNvPr id="756" name="Google Shape;756;p77"/>
          <p:cNvPicPr preferRelativeResize="0"/>
          <p:nvPr/>
        </p:nvPicPr>
        <p:blipFill>
          <a:blip r:embed="rId3">
            <a:alphaModFix/>
          </a:blip>
          <a:stretch>
            <a:fillRect/>
          </a:stretch>
        </p:blipFill>
        <p:spPr>
          <a:xfrm>
            <a:off x="762050" y="1677800"/>
            <a:ext cx="8210550" cy="123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2"/>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0" algn="l" rtl="0">
              <a:spcBef>
                <a:spcPts val="0"/>
              </a:spcBef>
              <a:spcAft>
                <a:spcPts val="0"/>
              </a:spcAft>
              <a:buNone/>
            </a:pPr>
            <a:br>
              <a:rPr lang="en" sz="1800">
                <a:solidFill>
                  <a:schemeClr val="dk1"/>
                </a:solidFill>
                <a:latin typeface="Ubuntu"/>
                <a:ea typeface="Ubuntu"/>
                <a:cs typeface="Ubuntu"/>
                <a:sym typeface="Ubuntu"/>
              </a:rPr>
            </a:br>
            <a:br>
              <a:rPr lang="en" sz="1800">
                <a:solidFill>
                  <a:schemeClr val="dk1"/>
                </a:solidFill>
                <a:latin typeface="Ubuntu"/>
                <a:ea typeface="Ubuntu"/>
                <a:cs typeface="Ubuntu"/>
                <a:sym typeface="Ubuntu"/>
              </a:rPr>
            </a:br>
            <a:endParaRPr sz="1800">
              <a:solidFill>
                <a:schemeClr val="dk1"/>
              </a:solidFill>
              <a:latin typeface="Ubuntu"/>
              <a:ea typeface="Ubuntu"/>
              <a:cs typeface="Ubuntu"/>
              <a:sym typeface="Ubuntu"/>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42"/>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solidFill>
                  <a:srgbClr val="2DD7E9"/>
                </a:solidFill>
              </a:rPr>
              <a:t> |</a:t>
            </a:r>
            <a:r>
              <a:rPr lang="en"/>
              <a:t> </a:t>
            </a:r>
            <a:fld id="{00000000-1234-1234-1234-123412341234}" type="slidenum">
              <a:rPr lang="en"/>
              <a:t>4</a:t>
            </a:fld>
            <a:endParaRPr/>
          </a:p>
        </p:txBody>
      </p:sp>
      <p:pic>
        <p:nvPicPr>
          <p:cNvPr id="240" name="Google Shape;240;p42"/>
          <p:cNvPicPr preferRelativeResize="0"/>
          <p:nvPr/>
        </p:nvPicPr>
        <p:blipFill>
          <a:blip r:embed="rId3">
            <a:alphaModFix/>
          </a:blip>
          <a:stretch>
            <a:fillRect/>
          </a:stretch>
        </p:blipFill>
        <p:spPr>
          <a:xfrm>
            <a:off x="2458547" y="843925"/>
            <a:ext cx="5096175" cy="38249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8"/>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63" name="Google Shape;763;p78"/>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40</a:t>
            </a:fld>
            <a:endParaRPr/>
          </a:p>
        </p:txBody>
      </p:sp>
      <p:sp>
        <p:nvSpPr>
          <p:cNvPr id="764" name="Google Shape;764;p78"/>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65" name="Google Shape;765;p78"/>
          <p:cNvSpPr txBox="1"/>
          <p:nvPr/>
        </p:nvSpPr>
        <p:spPr>
          <a:xfrm>
            <a:off x="645625" y="660725"/>
            <a:ext cx="6448500" cy="4159200"/>
          </a:xfrm>
          <a:prstGeom prst="rect">
            <a:avLst/>
          </a:prstGeom>
          <a:noFill/>
          <a:ln>
            <a:noFill/>
          </a:ln>
        </p:spPr>
        <p:txBody>
          <a:bodyPr spcFirstLastPara="1" wrap="square" lIns="91425" tIns="45700" rIns="91425" bIns="45700" anchor="t" anchorCtr="0">
            <a:noAutofit/>
          </a:bodyPr>
          <a:lstStyle/>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r>
              <a:rPr lang="en"/>
              <a:t>https://archive.org/services/third-eye.php</a:t>
            </a:r>
            <a:endParaRPr/>
          </a:p>
        </p:txBody>
      </p:sp>
      <p:pic>
        <p:nvPicPr>
          <p:cNvPr id="766" name="Google Shape;766;p78"/>
          <p:cNvPicPr preferRelativeResize="0"/>
          <p:nvPr/>
        </p:nvPicPr>
        <p:blipFill>
          <a:blip r:embed="rId3">
            <a:alphaModFix/>
          </a:blip>
          <a:stretch>
            <a:fillRect/>
          </a:stretch>
        </p:blipFill>
        <p:spPr>
          <a:xfrm>
            <a:off x="325338" y="1850225"/>
            <a:ext cx="8658225" cy="1066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79"/>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73" name="Google Shape;773;p79"/>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41</a:t>
            </a:fld>
            <a:endParaRPr/>
          </a:p>
        </p:txBody>
      </p:sp>
      <p:sp>
        <p:nvSpPr>
          <p:cNvPr id="774" name="Google Shape;774;p79"/>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75" name="Google Shape;775;p79"/>
          <p:cNvSpPr txBox="1"/>
          <p:nvPr/>
        </p:nvSpPr>
        <p:spPr>
          <a:xfrm>
            <a:off x="1947875" y="-181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r>
              <a:rPr lang="en" sz="2400" b="1">
                <a:solidFill>
                  <a:schemeClr val="dk1"/>
                </a:solidFill>
              </a:rPr>
              <a:t>Opened Captions</a:t>
            </a:r>
            <a:endParaRPr sz="2400" b="1">
              <a:solidFill>
                <a:schemeClr val="dk1"/>
              </a:solidFill>
            </a:endParaRPr>
          </a:p>
          <a:p>
            <a:pPr marL="0" lvl="0" indent="0" rtl="0">
              <a:lnSpc>
                <a:spcPct val="158000"/>
              </a:lnSpc>
              <a:spcBef>
                <a:spcPts val="2200"/>
              </a:spcBef>
              <a:spcAft>
                <a:spcPts val="0"/>
              </a:spcAft>
              <a:buNone/>
            </a:pPr>
            <a:r>
              <a:rPr lang="en" u="sng">
                <a:solidFill>
                  <a:schemeClr val="hlink"/>
                </a:solidFill>
                <a:hlinkClick r:id="rId3"/>
              </a:rPr>
              <a:t>https://github.com/slifty/opened-captions</a:t>
            </a:r>
            <a:br>
              <a:rPr lang="en">
                <a:solidFill>
                  <a:schemeClr val="dk1"/>
                </a:solidFill>
              </a:rPr>
            </a:br>
            <a:br>
              <a:rPr lang="en">
                <a:solidFill>
                  <a:schemeClr val="dk1"/>
                </a:solidFill>
              </a:rPr>
            </a:br>
            <a:r>
              <a:rPr lang="en">
                <a:solidFill>
                  <a:schemeClr val="dk1"/>
                </a:solidFill>
              </a:rPr>
              <a:t>Dan Schultz, </a:t>
            </a:r>
            <a:r>
              <a:rPr lang="en" u="sng">
                <a:solidFill>
                  <a:schemeClr val="hlink"/>
                </a:solidFill>
                <a:hlinkClick r:id="rId4"/>
              </a:rPr>
              <a:t>Bad Idea Factory</a:t>
            </a:r>
            <a:endParaRPr>
              <a:solidFill>
                <a:schemeClr val="dk1"/>
              </a:solidFill>
            </a:endParaRPr>
          </a:p>
          <a:p>
            <a:pPr marL="0" lvl="0" indent="0" rtl="0">
              <a:lnSpc>
                <a:spcPct val="150000"/>
              </a:lnSpc>
              <a:spcBef>
                <a:spcPts val="0"/>
              </a:spcBef>
              <a:spcAft>
                <a:spcPts val="0"/>
              </a:spcAft>
              <a:buClr>
                <a:schemeClr val="dk1"/>
              </a:buClr>
              <a:buSzPts val="1100"/>
              <a:buFont typeface="Arial"/>
              <a:buNone/>
            </a:pPr>
            <a:endParaRPr sz="1150">
              <a:solidFill>
                <a:srgbClr val="555555"/>
              </a:solidFill>
              <a:highlight>
                <a:srgbClr val="FFFFFF"/>
              </a:highlight>
            </a:endParaRPr>
          </a:p>
          <a:p>
            <a:pPr marL="0" lvl="0" indent="0" rtl="0">
              <a:lnSpc>
                <a:spcPct val="115000"/>
              </a:lnSpc>
              <a:spcBef>
                <a:spcPts val="1300"/>
              </a:spcBef>
              <a:spcAft>
                <a:spcPts val="0"/>
              </a:spcAft>
              <a:buClr>
                <a:schemeClr val="dk1"/>
              </a:buClr>
              <a:buSzPts val="1100"/>
              <a:buFont typeface="Arial"/>
              <a:buNone/>
            </a:pPr>
            <a:endParaRPr sz="1150">
              <a:solidFill>
                <a:srgbClr val="555555"/>
              </a:solidFill>
              <a:highlight>
                <a:srgbClr val="FFFFFF"/>
              </a:highlight>
            </a:endParaRPr>
          </a:p>
          <a:p>
            <a:pPr marL="457200" lvl="0" indent="0" rtl="0">
              <a:lnSpc>
                <a:spcPct val="158000"/>
              </a:lnSpc>
              <a:spcBef>
                <a:spcPts val="2200"/>
              </a:spcBef>
              <a:spcAft>
                <a:spcPts val="0"/>
              </a:spcAft>
              <a:buNone/>
            </a:pPr>
            <a:endParaRPr sz="2400" b="1">
              <a:solidFill>
                <a:schemeClr val="dk1"/>
              </a:solidFill>
            </a:endParaRPr>
          </a:p>
          <a:p>
            <a:pPr marL="457200" lvl="0" indent="0" rtl="0">
              <a:lnSpc>
                <a:spcPct val="158000"/>
              </a:lnSpc>
              <a:spcBef>
                <a:spcPts val="2200"/>
              </a:spcBef>
              <a:spcAft>
                <a:spcPts val="0"/>
              </a:spcAft>
              <a:buNone/>
            </a:pPr>
            <a:endParaRPr sz="2400">
              <a:solidFill>
                <a:schemeClr val="dk1"/>
              </a:solidFill>
            </a:endParaRPr>
          </a:p>
          <a:p>
            <a:pPr marL="457200" lvl="0" indent="0" rtl="0">
              <a:lnSpc>
                <a:spcPct val="158000"/>
              </a:lnSpc>
              <a:spcBef>
                <a:spcPts val="2200"/>
              </a:spcBef>
              <a:spcAft>
                <a:spcPts val="0"/>
              </a:spcAft>
              <a:buNone/>
            </a:pPr>
            <a:endParaRPr>
              <a:solidFill>
                <a:schemeClr val="dk1"/>
              </a:solidFill>
            </a:endParaRPr>
          </a:p>
          <a:p>
            <a:pPr marL="457200" lvl="0" indent="0" rtl="0">
              <a:lnSpc>
                <a:spcPct val="158000"/>
              </a:lnSpc>
              <a:spcBef>
                <a:spcPts val="2200"/>
              </a:spcBef>
              <a:spcAft>
                <a:spcPts val="0"/>
              </a:spcAft>
              <a:buNone/>
            </a:pPr>
            <a:endParaRPr>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0"/>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82" name="Google Shape;782;p80"/>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42</a:t>
            </a:fld>
            <a:endParaRPr/>
          </a:p>
        </p:txBody>
      </p:sp>
      <p:sp>
        <p:nvSpPr>
          <p:cNvPr id="783" name="Google Shape;783;p80"/>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84" name="Google Shape;784;p80"/>
          <p:cNvSpPr txBox="1"/>
          <p:nvPr/>
        </p:nvSpPr>
        <p:spPr>
          <a:xfrm>
            <a:off x="1550075" y="-21485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0" lvl="0" indent="0" rtl="0">
              <a:lnSpc>
                <a:spcPct val="158000"/>
              </a:lnSpc>
              <a:spcBef>
                <a:spcPts val="2200"/>
              </a:spcBef>
              <a:spcAft>
                <a:spcPts val="0"/>
              </a:spcAft>
              <a:buNone/>
            </a:pPr>
            <a:r>
              <a:rPr lang="en" sz="2400" b="1">
                <a:solidFill>
                  <a:schemeClr val="dk1"/>
                </a:solidFill>
              </a:rPr>
              <a:t>V. Conclusion</a:t>
            </a:r>
            <a:endParaRPr sz="2400" b="1">
              <a:solidFill>
                <a:schemeClr val="dk1"/>
              </a:solidFill>
            </a:endParaRPr>
          </a:p>
          <a:p>
            <a:pPr marL="457200" lvl="0" indent="-342900" rtl="0">
              <a:lnSpc>
                <a:spcPct val="158000"/>
              </a:lnSpc>
              <a:spcBef>
                <a:spcPts val="2200"/>
              </a:spcBef>
              <a:spcAft>
                <a:spcPts val="0"/>
              </a:spcAft>
              <a:buClr>
                <a:schemeClr val="dk1"/>
              </a:buClr>
              <a:buSzPts val="1800"/>
              <a:buAutoNum type="arabicPeriod"/>
            </a:pPr>
            <a:r>
              <a:rPr lang="en" sz="1800" b="1">
                <a:solidFill>
                  <a:schemeClr val="dk1"/>
                </a:solidFill>
              </a:rPr>
              <a:t>There’s a lot to do.</a:t>
            </a:r>
            <a:endParaRPr sz="1800" b="1">
              <a:solidFill>
                <a:schemeClr val="dk1"/>
              </a:solidFill>
            </a:endParaRPr>
          </a:p>
          <a:p>
            <a:pPr marL="457200" lvl="0" indent="-342900" rtl="0">
              <a:lnSpc>
                <a:spcPct val="158000"/>
              </a:lnSpc>
              <a:spcBef>
                <a:spcPts val="0"/>
              </a:spcBef>
              <a:spcAft>
                <a:spcPts val="0"/>
              </a:spcAft>
              <a:buClr>
                <a:schemeClr val="dk1"/>
              </a:buClr>
              <a:buSzPts val="1800"/>
              <a:buAutoNum type="arabicPeriod"/>
            </a:pPr>
            <a:r>
              <a:rPr lang="en" sz="1800" b="1">
                <a:solidFill>
                  <a:schemeClr val="dk1"/>
                </a:solidFill>
              </a:rPr>
              <a:t>We need more collaborations between NLP experts and journalists.</a:t>
            </a:r>
            <a:endParaRPr sz="1800" b="1">
              <a:solidFill>
                <a:schemeClr val="dk1"/>
              </a:solidFill>
            </a:endParaRPr>
          </a:p>
          <a:p>
            <a:pPr marL="457200" lvl="0" indent="-342900" rtl="0">
              <a:lnSpc>
                <a:spcPct val="158000"/>
              </a:lnSpc>
              <a:spcBef>
                <a:spcPts val="0"/>
              </a:spcBef>
              <a:spcAft>
                <a:spcPts val="0"/>
              </a:spcAft>
              <a:buClr>
                <a:schemeClr val="dk1"/>
              </a:buClr>
              <a:buSzPts val="1800"/>
              <a:buAutoNum type="arabicPeriod"/>
            </a:pPr>
            <a:r>
              <a:rPr lang="en" sz="1800" b="1">
                <a:solidFill>
                  <a:schemeClr val="dk1"/>
                </a:solidFill>
              </a:rPr>
              <a:t>Let’s get to work.</a:t>
            </a:r>
            <a:endParaRPr sz="1800" b="1">
              <a:solidFill>
                <a:schemeClr val="dk1"/>
              </a:solidFill>
            </a:endParaRPr>
          </a:p>
          <a:p>
            <a:pPr marL="0" lvl="0" indent="0" rtl="0">
              <a:lnSpc>
                <a:spcPct val="158000"/>
              </a:lnSpc>
              <a:spcBef>
                <a:spcPts val="2200"/>
              </a:spcBef>
              <a:spcAft>
                <a:spcPts val="0"/>
              </a:spcAft>
              <a:buNone/>
            </a:pPr>
            <a:r>
              <a:rPr lang="en" sz="1800" b="1">
                <a:solidFill>
                  <a:schemeClr val="dk1"/>
                </a:solidFill>
              </a:rPr>
              <a:t>Slides available here: http://bit.ly/2Mvq0nn</a:t>
            </a:r>
            <a:endParaRPr sz="1800" b="1">
              <a:solidFill>
                <a:schemeClr val="dk1"/>
              </a:solidFill>
            </a:endParaRPr>
          </a:p>
          <a:p>
            <a:pPr marL="0" lvl="0" indent="0" rtl="0">
              <a:lnSpc>
                <a:spcPct val="150000"/>
              </a:lnSpc>
              <a:spcBef>
                <a:spcPts val="0"/>
              </a:spcBef>
              <a:spcAft>
                <a:spcPts val="0"/>
              </a:spcAft>
              <a:buNone/>
            </a:pPr>
            <a:endParaRPr sz="1150">
              <a:solidFill>
                <a:srgbClr val="555555"/>
              </a:solidFill>
              <a:highlight>
                <a:srgbClr val="FFFFFF"/>
              </a:highlight>
            </a:endParaRPr>
          </a:p>
          <a:p>
            <a:pPr marL="0" lvl="0" indent="0" rtl="0">
              <a:lnSpc>
                <a:spcPct val="115000"/>
              </a:lnSpc>
              <a:spcBef>
                <a:spcPts val="1300"/>
              </a:spcBef>
              <a:spcAft>
                <a:spcPts val="0"/>
              </a:spcAft>
              <a:buNone/>
            </a:pPr>
            <a:endParaRPr sz="1150">
              <a:solidFill>
                <a:srgbClr val="555555"/>
              </a:solidFill>
              <a:highlight>
                <a:srgbClr val="FFFFFF"/>
              </a:highlight>
            </a:endParaRPr>
          </a:p>
          <a:p>
            <a:pPr marL="457200" lvl="0" indent="0" rtl="0">
              <a:lnSpc>
                <a:spcPct val="158000"/>
              </a:lnSpc>
              <a:spcBef>
                <a:spcPts val="2200"/>
              </a:spcBef>
              <a:spcAft>
                <a:spcPts val="0"/>
              </a:spcAft>
              <a:buNone/>
            </a:pPr>
            <a:endParaRPr sz="2400" b="1">
              <a:solidFill>
                <a:schemeClr val="dk1"/>
              </a:solidFill>
            </a:endParaRPr>
          </a:p>
          <a:p>
            <a:pPr marL="457200" lvl="0" indent="0" rtl="0">
              <a:lnSpc>
                <a:spcPct val="158000"/>
              </a:lnSpc>
              <a:spcBef>
                <a:spcPts val="2200"/>
              </a:spcBef>
              <a:spcAft>
                <a:spcPts val="0"/>
              </a:spcAft>
              <a:buNone/>
            </a:pPr>
            <a:endParaRPr sz="2400">
              <a:solidFill>
                <a:schemeClr val="dk1"/>
              </a:solidFill>
            </a:endParaRPr>
          </a:p>
          <a:p>
            <a:pPr marL="457200" lvl="0" indent="0" rtl="0">
              <a:lnSpc>
                <a:spcPct val="158000"/>
              </a:lnSpc>
              <a:spcBef>
                <a:spcPts val="2200"/>
              </a:spcBef>
              <a:spcAft>
                <a:spcPts val="0"/>
              </a:spcAft>
              <a:buNone/>
            </a:pPr>
            <a:endParaRPr>
              <a:solidFill>
                <a:schemeClr val="dk1"/>
              </a:solidFill>
            </a:endParaRPr>
          </a:p>
          <a:p>
            <a:pPr marL="457200" lvl="0" indent="0" rtl="0">
              <a:lnSpc>
                <a:spcPct val="158000"/>
              </a:lnSpc>
              <a:spcBef>
                <a:spcPts val="2200"/>
              </a:spcBef>
              <a:spcAft>
                <a:spcPts val="0"/>
              </a:spcAft>
              <a:buNone/>
            </a:pPr>
            <a:endParaRPr>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81"/>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91" name="Google Shape;791;p81"/>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43</a:t>
            </a:fld>
            <a:endParaRPr/>
          </a:p>
        </p:txBody>
      </p:sp>
      <p:sp>
        <p:nvSpPr>
          <p:cNvPr id="792" name="Google Shape;792;p81"/>
          <p:cNvSpPr txBox="1"/>
          <p:nvPr/>
        </p:nvSpPr>
        <p:spPr>
          <a:xfrm>
            <a:off x="1795475" y="199200"/>
            <a:ext cx="6448500" cy="4159200"/>
          </a:xfrm>
          <a:prstGeom prst="rect">
            <a:avLst/>
          </a:prstGeom>
          <a:noFill/>
          <a:ln>
            <a:noFill/>
          </a:ln>
        </p:spPr>
        <p:txBody>
          <a:bodyPr spcFirstLastPara="1" wrap="square" lIns="91425" tIns="45700" rIns="91425" bIns="45700" anchor="t" anchorCtr="0">
            <a:noAutofit/>
          </a:bodyPr>
          <a:lstStyle/>
          <a:p>
            <a:pPr marL="1371600" lvl="0" indent="0" rtl="0">
              <a:lnSpc>
                <a:spcPct val="158000"/>
              </a:lnSpc>
              <a:spcBef>
                <a:spcPts val="2200"/>
              </a:spcBef>
              <a:spcAft>
                <a:spcPts val="0"/>
              </a:spcAft>
              <a:buNone/>
            </a:pPr>
            <a:endParaRPr sz="1100">
              <a:solidFill>
                <a:schemeClr val="dk1"/>
              </a:solidFill>
            </a:endParaRPr>
          </a:p>
          <a:p>
            <a:pPr marL="457200" lvl="0" indent="0" rtl="0">
              <a:lnSpc>
                <a:spcPct val="158000"/>
              </a:lnSpc>
              <a:spcBef>
                <a:spcPts val="2200"/>
              </a:spcBef>
              <a:spcAft>
                <a:spcPts val="0"/>
              </a:spcAft>
              <a:buNone/>
            </a:pPr>
            <a:endParaRPr sz="2400" b="1">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793" name="Google Shape;793;p81"/>
          <p:cNvSpPr txBox="1"/>
          <p:nvPr/>
        </p:nvSpPr>
        <p:spPr>
          <a:xfrm>
            <a:off x="1795475" y="341525"/>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158000"/>
              </a:lnSpc>
              <a:spcBef>
                <a:spcPts val="2200"/>
              </a:spcBef>
              <a:spcAft>
                <a:spcPts val="0"/>
              </a:spcAft>
              <a:buNone/>
            </a:pPr>
            <a:r>
              <a:rPr lang="en" sz="2400" b="1">
                <a:solidFill>
                  <a:schemeClr val="dk1"/>
                </a:solidFill>
              </a:rPr>
              <a:t>Contact me:</a:t>
            </a:r>
            <a:endParaRPr sz="2400" b="1">
              <a:solidFill>
                <a:schemeClr val="dk1"/>
              </a:solidFill>
            </a:endParaRPr>
          </a:p>
          <a:p>
            <a:pPr marL="457200" lvl="0" indent="-317500" rtl="0">
              <a:lnSpc>
                <a:spcPct val="158000"/>
              </a:lnSpc>
              <a:spcBef>
                <a:spcPts val="2200"/>
              </a:spcBef>
              <a:spcAft>
                <a:spcPts val="0"/>
              </a:spcAft>
              <a:buClr>
                <a:schemeClr val="dk1"/>
              </a:buClr>
              <a:buSzPts val="1400"/>
              <a:buChar char="●"/>
            </a:pPr>
            <a:r>
              <a:rPr lang="en">
                <a:solidFill>
                  <a:schemeClr val="dk1"/>
                </a:solidFill>
              </a:rPr>
              <a:t>Nancy Watzman</a:t>
            </a:r>
            <a:endParaRPr>
              <a:solidFill>
                <a:schemeClr val="dk1"/>
              </a:solidFill>
            </a:endParaRPr>
          </a:p>
          <a:p>
            <a:pPr marL="457200" lvl="0" indent="-317500" rtl="0">
              <a:lnSpc>
                <a:spcPct val="158000"/>
              </a:lnSpc>
              <a:spcBef>
                <a:spcPts val="0"/>
              </a:spcBef>
              <a:spcAft>
                <a:spcPts val="0"/>
              </a:spcAft>
              <a:buClr>
                <a:schemeClr val="dk1"/>
              </a:buClr>
              <a:buSzPts val="1400"/>
              <a:buChar char="●"/>
            </a:pPr>
            <a:r>
              <a:rPr lang="en">
                <a:solidFill>
                  <a:schemeClr val="dk1"/>
                </a:solidFill>
              </a:rPr>
              <a:t>@nwatzman</a:t>
            </a:r>
            <a:endParaRPr>
              <a:solidFill>
                <a:schemeClr val="dk1"/>
              </a:solidFill>
            </a:endParaRPr>
          </a:p>
          <a:p>
            <a:pPr marL="457200" lvl="0" indent="-317500" rtl="0">
              <a:lnSpc>
                <a:spcPct val="158000"/>
              </a:lnSpc>
              <a:spcBef>
                <a:spcPts val="0"/>
              </a:spcBef>
              <a:spcAft>
                <a:spcPts val="0"/>
              </a:spcAft>
              <a:buClr>
                <a:schemeClr val="dk1"/>
              </a:buClr>
              <a:buSzPts val="1400"/>
              <a:buChar char="●"/>
            </a:pPr>
            <a:r>
              <a:rPr lang="en">
                <a:solidFill>
                  <a:schemeClr val="dk1"/>
                </a:solidFill>
              </a:rPr>
              <a:t>nancy@dotconnectorstudio.com</a:t>
            </a:r>
            <a:endParaRPr>
              <a:solidFill>
                <a:schemeClr val="dk1"/>
              </a:solidFill>
            </a:endParaRPr>
          </a:p>
          <a:p>
            <a:pPr marL="457200" lvl="0" indent="0" rtl="0">
              <a:lnSpc>
                <a:spcPct val="150000"/>
              </a:lnSpc>
              <a:spcBef>
                <a:spcPts val="0"/>
              </a:spcBef>
              <a:spcAft>
                <a:spcPts val="0"/>
              </a:spcAft>
              <a:buNone/>
            </a:pPr>
            <a:endParaRPr sz="1150">
              <a:solidFill>
                <a:srgbClr val="555555"/>
              </a:solidFill>
              <a:highlight>
                <a:srgbClr val="FFFFFF"/>
              </a:highlight>
            </a:endParaRPr>
          </a:p>
          <a:p>
            <a:pPr marL="0" lvl="0" indent="0" rtl="0">
              <a:lnSpc>
                <a:spcPct val="115000"/>
              </a:lnSpc>
              <a:spcBef>
                <a:spcPts val="1300"/>
              </a:spcBef>
              <a:spcAft>
                <a:spcPts val="0"/>
              </a:spcAft>
              <a:buNone/>
            </a:pPr>
            <a:endParaRPr sz="1150">
              <a:solidFill>
                <a:srgbClr val="555555"/>
              </a:solidFill>
              <a:highlight>
                <a:srgbClr val="FFFFFF"/>
              </a:highlight>
            </a:endParaRPr>
          </a:p>
          <a:p>
            <a:pPr marL="457200" lvl="0" indent="0" rtl="0">
              <a:lnSpc>
                <a:spcPct val="158000"/>
              </a:lnSpc>
              <a:spcBef>
                <a:spcPts val="2200"/>
              </a:spcBef>
              <a:spcAft>
                <a:spcPts val="0"/>
              </a:spcAft>
              <a:buNone/>
            </a:pPr>
            <a:endParaRPr sz="2400" b="1">
              <a:solidFill>
                <a:schemeClr val="dk1"/>
              </a:solidFill>
            </a:endParaRPr>
          </a:p>
          <a:p>
            <a:pPr marL="457200" lvl="0" indent="0" rtl="0">
              <a:lnSpc>
                <a:spcPct val="158000"/>
              </a:lnSpc>
              <a:spcBef>
                <a:spcPts val="2200"/>
              </a:spcBef>
              <a:spcAft>
                <a:spcPts val="0"/>
              </a:spcAft>
              <a:buNone/>
            </a:pPr>
            <a:endParaRPr sz="2400">
              <a:solidFill>
                <a:schemeClr val="dk1"/>
              </a:solidFill>
            </a:endParaRPr>
          </a:p>
          <a:p>
            <a:pPr marL="457200" lvl="0" indent="0" rtl="0">
              <a:lnSpc>
                <a:spcPct val="158000"/>
              </a:lnSpc>
              <a:spcBef>
                <a:spcPts val="2200"/>
              </a:spcBef>
              <a:spcAft>
                <a:spcPts val="0"/>
              </a:spcAft>
              <a:buNone/>
            </a:pPr>
            <a:endParaRPr>
              <a:solidFill>
                <a:schemeClr val="dk1"/>
              </a:solidFill>
            </a:endParaRPr>
          </a:p>
          <a:p>
            <a:pPr marL="457200" lvl="0" indent="0" rtl="0">
              <a:lnSpc>
                <a:spcPct val="158000"/>
              </a:lnSpc>
              <a:spcBef>
                <a:spcPts val="2200"/>
              </a:spcBef>
              <a:spcAft>
                <a:spcPts val="0"/>
              </a:spcAft>
              <a:buNone/>
            </a:pPr>
            <a:endParaRPr>
              <a:solidFill>
                <a:schemeClr val="dk1"/>
              </a:solidFill>
            </a:endParaRPr>
          </a:p>
          <a:p>
            <a:pPr marL="457200" marR="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3"/>
          <p:cNvSpPr txBox="1"/>
          <p:nvPr/>
        </p:nvSpPr>
        <p:spPr>
          <a:xfrm>
            <a:off x="1549550" y="571975"/>
            <a:ext cx="6448500" cy="41592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r>
              <a:rPr lang="en" b="1">
                <a:solidFill>
                  <a:schemeClr val="dk1"/>
                </a:solidFill>
              </a:rPr>
              <a:t>ClaimBuster.</a:t>
            </a:r>
            <a:endParaRPr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ADC2FF"/>
                </a:highlight>
              </a:rPr>
              <a:t>0.39</a:t>
            </a:r>
            <a:r>
              <a:rPr lang="en">
                <a:solidFill>
                  <a:srgbClr val="333333"/>
                </a:solidFill>
              </a:rPr>
              <a:t> Cats are cute and cuddly.</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ADC2FF"/>
                </a:highlight>
              </a:rPr>
              <a:t>0.35</a:t>
            </a:r>
            <a:r>
              <a:rPr lang="en">
                <a:solidFill>
                  <a:srgbClr val="333333"/>
                </a:solidFill>
              </a:rPr>
              <a:t> Markers are the only things you should use to color pictures.</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ADC2FF"/>
                </a:highlight>
              </a:rPr>
              <a:t>0.32</a:t>
            </a:r>
            <a:r>
              <a:rPr lang="en">
                <a:solidFill>
                  <a:srgbClr val="333333"/>
                </a:solidFill>
              </a:rPr>
              <a:t> In music class we sing songs.</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C2D1FF"/>
                </a:highlight>
              </a:rPr>
              <a:t>0.27</a:t>
            </a:r>
            <a:r>
              <a:rPr lang="en">
                <a:solidFill>
                  <a:srgbClr val="333333"/>
                </a:solidFill>
              </a:rPr>
              <a:t> Talking on the telephone is boring.</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C2D1FF"/>
                </a:highlight>
              </a:rPr>
              <a:t>0.27</a:t>
            </a:r>
            <a:r>
              <a:rPr lang="en">
                <a:solidFill>
                  <a:srgbClr val="333333"/>
                </a:solidFill>
              </a:rPr>
              <a:t> Baseball players use a glove to catch the ball.</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C2D1FF"/>
                </a:highlight>
              </a:rPr>
              <a:t>0.24</a:t>
            </a:r>
            <a:r>
              <a:rPr lang="en">
                <a:solidFill>
                  <a:srgbClr val="333333"/>
                </a:solidFill>
              </a:rPr>
              <a:t> Flowers are the most beautiful plant.</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C2D1FF"/>
                </a:highlight>
              </a:rPr>
              <a:t>0.23</a:t>
            </a:r>
            <a:r>
              <a:rPr lang="en">
                <a:solidFill>
                  <a:srgbClr val="333333"/>
                </a:solidFill>
              </a:rPr>
              <a:t> Fire is hot.</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C2D1FF"/>
                </a:highlight>
              </a:rPr>
              <a:t>0.21</a:t>
            </a:r>
            <a:r>
              <a:rPr lang="en">
                <a:solidFill>
                  <a:srgbClr val="333333"/>
                </a:solidFill>
              </a:rPr>
              <a:t> Singing is so much fun.</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C2D1FF"/>
                </a:highlight>
              </a:rPr>
              <a:t>0.21</a:t>
            </a:r>
            <a:r>
              <a:rPr lang="en">
                <a:solidFill>
                  <a:srgbClr val="333333"/>
                </a:solidFill>
              </a:rPr>
              <a:t> Telephones are used to talk to others.</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C2D1FF"/>
                </a:highlight>
              </a:rPr>
              <a:t>0.20</a:t>
            </a:r>
            <a:r>
              <a:rPr lang="en">
                <a:solidFill>
                  <a:srgbClr val="333333"/>
                </a:solidFill>
              </a:rPr>
              <a:t> Markers can be used to color and draw.</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C2D1FF"/>
                </a:highlight>
              </a:rPr>
              <a:t>0.20</a:t>
            </a:r>
            <a:r>
              <a:rPr lang="en">
                <a:solidFill>
                  <a:srgbClr val="333333"/>
                </a:solidFill>
              </a:rPr>
              <a:t> Ice cream is delicious.</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D6E0FF"/>
                </a:highlight>
              </a:rPr>
              <a:t>0.19</a:t>
            </a:r>
            <a:r>
              <a:rPr lang="en">
                <a:solidFill>
                  <a:srgbClr val="333333"/>
                </a:solidFill>
              </a:rPr>
              <a:t> Baseball is the best sport to play.</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D6E0FF"/>
                </a:highlight>
              </a:rPr>
              <a:t>0.19</a:t>
            </a:r>
            <a:r>
              <a:rPr lang="en">
                <a:solidFill>
                  <a:srgbClr val="333333"/>
                </a:solidFill>
              </a:rPr>
              <a:t> The library is the most wonderful place to go.</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D6E0FF"/>
                </a:highlight>
              </a:rPr>
              <a:t>0.19</a:t>
            </a:r>
            <a:r>
              <a:rPr lang="en">
                <a:solidFill>
                  <a:srgbClr val="333333"/>
                </a:solidFill>
              </a:rPr>
              <a:t> A cat is a mammal.</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D6E0FF"/>
                </a:highlight>
              </a:rPr>
              <a:t>0.15</a:t>
            </a:r>
            <a:r>
              <a:rPr lang="en">
                <a:solidFill>
                  <a:srgbClr val="333333"/>
                </a:solidFill>
              </a:rPr>
              <a:t> At the library you can check out books to read.</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r>
              <a:rPr lang="en">
                <a:solidFill>
                  <a:srgbClr val="333333"/>
                </a:solidFill>
                <a:highlight>
                  <a:srgbClr val="D6E0FF"/>
                </a:highlight>
              </a:rPr>
              <a:t>0.13</a:t>
            </a:r>
            <a:r>
              <a:rPr lang="en">
                <a:solidFill>
                  <a:srgbClr val="333333"/>
                </a:solidFill>
              </a:rPr>
              <a:t> Flowers need water, sun and food to grow.</a:t>
            </a:r>
            <a:endParaRPr>
              <a:solidFill>
                <a:srgbClr val="333333"/>
              </a:solidFill>
            </a:endParaRPr>
          </a:p>
          <a:p>
            <a:pPr marL="0" lvl="0" indent="0" rtl="0">
              <a:lnSpc>
                <a:spcPct val="115000"/>
              </a:lnSpc>
              <a:spcBef>
                <a:spcPts val="0"/>
              </a:spcBef>
              <a:spcAft>
                <a:spcPts val="0"/>
              </a:spcAft>
              <a:buClr>
                <a:schemeClr val="dk1"/>
              </a:buClr>
              <a:buSzPts val="1100"/>
              <a:buFont typeface="Arial"/>
              <a:buNone/>
            </a:pPr>
            <a:endParaRPr sz="1050">
              <a:solidFill>
                <a:srgbClr val="333333"/>
              </a:solidFill>
            </a:endParaRPr>
          </a:p>
          <a:p>
            <a:pPr marL="0" lvl="0" indent="0" rtl="0">
              <a:lnSpc>
                <a:spcPct val="115000"/>
              </a:lnSpc>
              <a:spcBef>
                <a:spcPts val="0"/>
              </a:spcBef>
              <a:spcAft>
                <a:spcPts val="0"/>
              </a:spcAft>
              <a:buClr>
                <a:schemeClr val="dk1"/>
              </a:buClr>
              <a:buSzPts val="1100"/>
              <a:buFont typeface="Arial"/>
              <a:buNone/>
            </a:pPr>
            <a:endParaRPr sz="1050">
              <a:solidFill>
                <a:srgbClr val="333333"/>
              </a:solidFill>
            </a:endParaRPr>
          </a:p>
          <a:p>
            <a:pPr marL="0" lvl="0" indent="0" rtl="0">
              <a:lnSpc>
                <a:spcPct val="115000"/>
              </a:lnSpc>
              <a:spcBef>
                <a:spcPts val="0"/>
              </a:spcBef>
              <a:spcAft>
                <a:spcPts val="0"/>
              </a:spcAft>
              <a:buClr>
                <a:schemeClr val="dk1"/>
              </a:buClr>
              <a:buSzPts val="1100"/>
              <a:buFont typeface="Arial"/>
              <a:buNone/>
            </a:pPr>
            <a:endParaRPr sz="1050">
              <a:solidFill>
                <a:srgbClr val="333333"/>
              </a:solidFill>
            </a:endParaRPr>
          </a:p>
          <a:p>
            <a:pPr marL="0" lvl="0" indent="0" rtl="0">
              <a:lnSpc>
                <a:spcPct val="115000"/>
              </a:lnSpc>
              <a:spcBef>
                <a:spcPts val="0"/>
              </a:spcBef>
              <a:spcAft>
                <a:spcPts val="0"/>
              </a:spcAft>
              <a:buClr>
                <a:schemeClr val="dk1"/>
              </a:buClr>
              <a:buSzPts val="1100"/>
              <a:buFont typeface="Arial"/>
              <a:buNone/>
            </a:pPr>
            <a:endParaRPr sz="1800" b="1">
              <a:solidFill>
                <a:schemeClr val="dk1"/>
              </a:solidFill>
            </a:endParaRPr>
          </a:p>
          <a:p>
            <a:pPr marL="457200" marR="0" lvl="0" indent="0" algn="l" rtl="0">
              <a:spcBef>
                <a:spcPts val="0"/>
              </a:spcBef>
              <a:spcAft>
                <a:spcPts val="0"/>
              </a:spcAft>
              <a:buNone/>
            </a:pPr>
            <a:endParaRPr sz="1800" b="1">
              <a:solidFill>
                <a:schemeClr val="dk1"/>
              </a:solidFill>
            </a:endParaRPr>
          </a:p>
          <a:p>
            <a:pPr marL="457200" marR="0" lvl="0" indent="0" algn="l" rtl="0">
              <a:spcBef>
                <a:spcPts val="0"/>
              </a:spcBef>
              <a:spcAft>
                <a:spcPts val="0"/>
              </a:spcAft>
              <a:buNone/>
            </a:pPr>
            <a:endParaRPr sz="1800" b="1">
              <a:solidFill>
                <a:schemeClr val="dk1"/>
              </a:solidFill>
            </a:endParaRPr>
          </a:p>
          <a:p>
            <a:pPr marL="457200" marR="0" lvl="0" indent="0" algn="l" rtl="0">
              <a:spcBef>
                <a:spcPts val="0"/>
              </a:spcBef>
              <a:spcAft>
                <a:spcPts val="0"/>
              </a:spcAft>
              <a:buNone/>
            </a:pPr>
            <a:endParaRPr sz="1800">
              <a:solidFill>
                <a:schemeClr val="dk1"/>
              </a:solidFill>
            </a:endParaRPr>
          </a:p>
          <a:p>
            <a:pPr marL="457200" marR="0" lvl="0" indent="0" algn="l" rtl="0">
              <a:spcBef>
                <a:spcPts val="0"/>
              </a:spcBef>
              <a:spcAft>
                <a:spcPts val="0"/>
              </a:spcAft>
              <a:buNone/>
            </a:pPr>
            <a:br>
              <a:rPr lang="en" sz="1800">
                <a:solidFill>
                  <a:schemeClr val="dk1"/>
                </a:solidFill>
              </a:rPr>
            </a:br>
            <a:br>
              <a:rPr lang="en" sz="1800">
                <a:solidFill>
                  <a:schemeClr val="dk1"/>
                </a:solidFill>
              </a:rPr>
            </a:br>
            <a:endParaRPr sz="1800">
              <a:solidFill>
                <a:schemeClr val="dk1"/>
              </a:solidFill>
            </a:endParaRPr>
          </a:p>
          <a:p>
            <a:pPr marL="0" marR="0" lvl="0" indent="0" algn="l" rtl="0">
              <a:spcBef>
                <a:spcPts val="0"/>
              </a:spcBef>
              <a:spcAft>
                <a:spcPts val="0"/>
              </a:spcAft>
              <a:buNone/>
            </a:pPr>
            <a:endParaRPr sz="1800">
              <a:solidFill>
                <a:schemeClr val="dk1"/>
              </a:solidFill>
            </a:endParaRPr>
          </a:p>
        </p:txBody>
      </p:sp>
      <p:sp>
        <p:nvSpPr>
          <p:cNvPr id="247" name="Google Shape;247;p43"/>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C O N F I D E N T I A L |</a:t>
            </a:r>
            <a:r>
              <a:rPr lang="en"/>
              <a:t> </a:t>
            </a: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p:nvPr/>
        </p:nvSpPr>
        <p:spPr>
          <a:xfrm>
            <a:off x="1624375" y="492150"/>
            <a:ext cx="6448500" cy="4159200"/>
          </a:xfrm>
          <a:prstGeom prst="rect">
            <a:avLst/>
          </a:prstGeom>
          <a:noFill/>
          <a:ln>
            <a:noFill/>
          </a:ln>
        </p:spPr>
        <p:txBody>
          <a:bodyPr spcFirstLastPara="1" wrap="square" lIns="91425" tIns="45700" rIns="91425" bIns="45700" anchor="t" anchorCtr="0">
            <a:noAutofit/>
          </a:bodyPr>
          <a:lstStyle/>
          <a:p>
            <a:pPr marL="457200" marR="0" lvl="0" indent="-381000" algn="l" rtl="0">
              <a:spcBef>
                <a:spcPts val="0"/>
              </a:spcBef>
              <a:spcAft>
                <a:spcPts val="0"/>
              </a:spcAft>
              <a:buClr>
                <a:schemeClr val="dk1"/>
              </a:buClr>
              <a:buSzPts val="2400"/>
              <a:buAutoNum type="romanUcPeriod"/>
            </a:pPr>
            <a:r>
              <a:rPr lang="en" sz="2400" b="1">
                <a:solidFill>
                  <a:schemeClr val="dk1"/>
                </a:solidFill>
              </a:rPr>
              <a:t>HOW DID WE GET HERE? </a:t>
            </a:r>
            <a:endParaRPr sz="2400" b="1">
              <a:solidFill>
                <a:schemeClr val="dk1"/>
              </a:solidFill>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0" algn="l" rtl="0">
              <a:spcBef>
                <a:spcPts val="0"/>
              </a:spcBef>
              <a:spcAft>
                <a:spcPts val="0"/>
              </a:spcAft>
              <a:buNone/>
            </a:pPr>
            <a:br>
              <a:rPr lang="en" sz="1800">
                <a:solidFill>
                  <a:schemeClr val="dk1"/>
                </a:solidFill>
                <a:latin typeface="Ubuntu"/>
                <a:ea typeface="Ubuntu"/>
                <a:cs typeface="Ubuntu"/>
                <a:sym typeface="Ubuntu"/>
              </a:rPr>
            </a:br>
            <a:br>
              <a:rPr lang="en" sz="1800">
                <a:solidFill>
                  <a:schemeClr val="dk1"/>
                </a:solidFill>
                <a:latin typeface="Ubuntu"/>
                <a:ea typeface="Ubuntu"/>
                <a:cs typeface="Ubuntu"/>
                <a:sym typeface="Ubuntu"/>
              </a:rPr>
            </a:br>
            <a:endParaRPr sz="1800">
              <a:solidFill>
                <a:schemeClr val="dk1"/>
              </a:solidFill>
              <a:latin typeface="Ubuntu"/>
              <a:ea typeface="Ubuntu"/>
              <a:cs typeface="Ubuntu"/>
              <a:sym typeface="Ubuntu"/>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44"/>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solidFill>
                  <a:srgbClr val="2DD7E9"/>
                </a:solidFill>
              </a:rPr>
              <a:t>|</a:t>
            </a:r>
            <a:r>
              <a:rPr lang="en"/>
              <a:t> </a:t>
            </a:r>
            <a:fld id="{00000000-1234-1234-1234-123412341234}" type="slidenum">
              <a:rPr lang="en"/>
              <a:t>6</a:t>
            </a:fld>
            <a:endParaRPr/>
          </a:p>
        </p:txBody>
      </p:sp>
      <p:pic>
        <p:nvPicPr>
          <p:cNvPr id="255" name="Google Shape;255;p44"/>
          <p:cNvPicPr preferRelativeResize="0"/>
          <p:nvPr/>
        </p:nvPicPr>
        <p:blipFill>
          <a:blip r:embed="rId3">
            <a:alphaModFix/>
          </a:blip>
          <a:stretch>
            <a:fillRect/>
          </a:stretch>
        </p:blipFill>
        <p:spPr>
          <a:xfrm>
            <a:off x="1822200" y="1294363"/>
            <a:ext cx="6317626" cy="355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5"/>
          <p:cNvSpPr txBox="1"/>
          <p:nvPr/>
        </p:nvSpPr>
        <p:spPr>
          <a:xfrm>
            <a:off x="1624375" y="492150"/>
            <a:ext cx="6448500" cy="4159200"/>
          </a:xfrm>
          <a:prstGeom prst="rect">
            <a:avLst/>
          </a:prstGeom>
          <a:noFill/>
          <a:ln>
            <a:noFill/>
          </a:ln>
        </p:spPr>
        <p:txBody>
          <a:bodyPr spcFirstLastPara="1" wrap="square" lIns="91425" tIns="45700" rIns="91425" bIns="45700" anchor="t" anchorCtr="0">
            <a:noAutofit/>
          </a:bodyPr>
          <a:lstStyle/>
          <a:p>
            <a:pPr marL="457200" marR="0" lvl="0" indent="0" algn="l" rtl="0">
              <a:spcBef>
                <a:spcPts val="0"/>
              </a:spcBef>
              <a:spcAft>
                <a:spcPts val="0"/>
              </a:spcAft>
              <a:buNone/>
            </a:pPr>
            <a:r>
              <a:rPr lang="en" sz="2400" b="1">
                <a:solidFill>
                  <a:schemeClr val="dk1"/>
                </a:solidFill>
              </a:rPr>
              <a:t>The good old days</a:t>
            </a:r>
            <a:endParaRPr sz="2400" b="1">
              <a:solidFill>
                <a:schemeClr val="dk1"/>
              </a:solidFill>
            </a:endParaRPr>
          </a:p>
          <a:p>
            <a:pPr marL="457200" marR="0" lvl="0" indent="0" algn="l" rtl="0">
              <a:spcBef>
                <a:spcPts val="0"/>
              </a:spcBef>
              <a:spcAft>
                <a:spcPts val="0"/>
              </a:spcAft>
              <a:buNone/>
            </a:pPr>
            <a:endParaRPr sz="2400" b="1">
              <a:solidFill>
                <a:schemeClr val="dk1"/>
              </a:solidFill>
            </a:endParaRPr>
          </a:p>
          <a:p>
            <a:pPr marL="457200" marR="0" lvl="0" indent="0" algn="l" rtl="0">
              <a:spcBef>
                <a:spcPts val="0"/>
              </a:spcBef>
              <a:spcAft>
                <a:spcPts val="0"/>
              </a:spcAft>
              <a:buNone/>
            </a:pPr>
            <a:endParaRPr sz="2400" b="1">
              <a:solidFill>
                <a:schemeClr val="dk1"/>
              </a:solidFill>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0" algn="l" rtl="0">
              <a:spcBef>
                <a:spcPts val="0"/>
              </a:spcBef>
              <a:spcAft>
                <a:spcPts val="0"/>
              </a:spcAft>
              <a:buNone/>
            </a:pPr>
            <a:br>
              <a:rPr lang="en" sz="1800">
                <a:solidFill>
                  <a:schemeClr val="dk1"/>
                </a:solidFill>
                <a:latin typeface="Ubuntu"/>
                <a:ea typeface="Ubuntu"/>
                <a:cs typeface="Ubuntu"/>
                <a:sym typeface="Ubuntu"/>
              </a:rPr>
            </a:br>
            <a:br>
              <a:rPr lang="en" sz="1800">
                <a:solidFill>
                  <a:schemeClr val="dk1"/>
                </a:solidFill>
                <a:latin typeface="Ubuntu"/>
                <a:ea typeface="Ubuntu"/>
                <a:cs typeface="Ubuntu"/>
                <a:sym typeface="Ubuntu"/>
              </a:rPr>
            </a:br>
            <a:endParaRPr sz="1800">
              <a:solidFill>
                <a:schemeClr val="dk1"/>
              </a:solidFill>
              <a:latin typeface="Ubuntu"/>
              <a:ea typeface="Ubuntu"/>
              <a:cs typeface="Ubuntu"/>
              <a:sym typeface="Ubuntu"/>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45"/>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solidFill>
                  <a:srgbClr val="2DD7E9"/>
                </a:solidFill>
              </a:rPr>
              <a:t>|</a:t>
            </a:r>
            <a:r>
              <a:rPr lang="en"/>
              <a:t> </a:t>
            </a:r>
            <a:fld id="{00000000-1234-1234-1234-123412341234}" type="slidenum">
              <a:rPr lang="en"/>
              <a:t>7</a:t>
            </a:fld>
            <a:endParaRPr/>
          </a:p>
        </p:txBody>
      </p:sp>
      <p:pic>
        <p:nvPicPr>
          <p:cNvPr id="263" name="Google Shape;263;p45"/>
          <p:cNvPicPr preferRelativeResize="0"/>
          <p:nvPr/>
        </p:nvPicPr>
        <p:blipFill>
          <a:blip r:embed="rId3">
            <a:alphaModFix/>
          </a:blip>
          <a:stretch>
            <a:fillRect/>
          </a:stretch>
        </p:blipFill>
        <p:spPr>
          <a:xfrm>
            <a:off x="2216948" y="1088325"/>
            <a:ext cx="3708600" cy="3563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p:nvPr/>
        </p:nvSpPr>
        <p:spPr>
          <a:xfrm>
            <a:off x="844250" y="90050"/>
            <a:ext cx="7968600" cy="41592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4200"/>
              </a:spcBef>
              <a:spcAft>
                <a:spcPts val="0"/>
              </a:spcAft>
              <a:buClr>
                <a:schemeClr val="dk1"/>
              </a:buClr>
              <a:buSzPts val="1100"/>
              <a:buFont typeface="Arial"/>
              <a:buNone/>
            </a:pPr>
            <a:r>
              <a:rPr lang="en" sz="2400" b="1">
                <a:solidFill>
                  <a:schemeClr val="dk1"/>
                </a:solidFill>
              </a:rPr>
              <a:t>Americans’ Trust in Government: 1958–2017</a:t>
            </a:r>
            <a:r>
              <a:rPr lang="en" b="1">
                <a:solidFill>
                  <a:schemeClr val="dk1"/>
                </a:solidFill>
              </a:rPr>
              <a:t> </a:t>
            </a:r>
            <a:endParaRPr sz="1000" b="1">
              <a:solidFill>
                <a:schemeClr val="dk1"/>
              </a:solidFill>
            </a:endParaRPr>
          </a:p>
        </p:txBody>
      </p:sp>
      <p:sp>
        <p:nvSpPr>
          <p:cNvPr id="270" name="Google Shape;270;p46"/>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t> </a:t>
            </a:r>
            <a:r>
              <a:rPr lang="en">
                <a:solidFill>
                  <a:srgbClr val="2DD7E9"/>
                </a:solidFill>
              </a:rPr>
              <a:t>|</a:t>
            </a:r>
            <a:r>
              <a:rPr lang="en"/>
              <a:t> </a:t>
            </a:r>
            <a:fld id="{00000000-1234-1234-1234-123412341234}" type="slidenum">
              <a:rPr lang="en"/>
              <a:t>8</a:t>
            </a:fld>
            <a:endParaRPr/>
          </a:p>
        </p:txBody>
      </p:sp>
      <p:pic>
        <p:nvPicPr>
          <p:cNvPr id="271" name="Google Shape;271;p46"/>
          <p:cNvPicPr preferRelativeResize="0"/>
          <p:nvPr/>
        </p:nvPicPr>
        <p:blipFill>
          <a:blip r:embed="rId3">
            <a:alphaModFix/>
          </a:blip>
          <a:stretch>
            <a:fillRect/>
          </a:stretch>
        </p:blipFill>
        <p:spPr>
          <a:xfrm>
            <a:off x="2172075" y="1241000"/>
            <a:ext cx="5312950" cy="3577925"/>
          </a:xfrm>
          <a:prstGeom prst="rect">
            <a:avLst/>
          </a:prstGeom>
          <a:noFill/>
          <a:ln>
            <a:noFill/>
          </a:ln>
        </p:spPr>
      </p:pic>
      <p:sp>
        <p:nvSpPr>
          <p:cNvPr id="272" name="Google Shape;272;p46"/>
          <p:cNvSpPr txBox="1"/>
          <p:nvPr/>
        </p:nvSpPr>
        <p:spPr>
          <a:xfrm>
            <a:off x="3637925" y="4596350"/>
            <a:ext cx="2133600" cy="65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000"/>
              <a:t>Source: Pew Research Center</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p:nvPr/>
        </p:nvSpPr>
        <p:spPr>
          <a:xfrm>
            <a:off x="1643075" y="46800"/>
            <a:ext cx="6448500" cy="415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457200" marR="0" lvl="0" indent="0" algn="l" rtl="0">
              <a:spcBef>
                <a:spcPts val="0"/>
              </a:spcBef>
              <a:spcAft>
                <a:spcPts val="0"/>
              </a:spcAft>
              <a:buNone/>
            </a:pPr>
            <a:br>
              <a:rPr lang="en" sz="1800">
                <a:solidFill>
                  <a:schemeClr val="dk1"/>
                </a:solidFill>
                <a:latin typeface="Ubuntu"/>
                <a:ea typeface="Ubuntu"/>
                <a:cs typeface="Ubuntu"/>
                <a:sym typeface="Ubuntu"/>
              </a:rPr>
            </a:br>
            <a:br>
              <a:rPr lang="en" sz="1800">
                <a:solidFill>
                  <a:schemeClr val="dk1"/>
                </a:solidFill>
                <a:latin typeface="Ubuntu"/>
                <a:ea typeface="Ubuntu"/>
                <a:cs typeface="Ubuntu"/>
                <a:sym typeface="Ubuntu"/>
              </a:rPr>
            </a:br>
            <a:endParaRPr sz="1800">
              <a:solidFill>
                <a:schemeClr val="dk1"/>
              </a:solidFill>
              <a:latin typeface="Ubuntu"/>
              <a:ea typeface="Ubuntu"/>
              <a:cs typeface="Ubuntu"/>
              <a:sym typeface="Ubuntu"/>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47"/>
          <p:cNvSpPr txBox="1">
            <a:spLocks noGrp="1"/>
          </p:cNvSpPr>
          <p:nvPr>
            <p:ph type="sldNum" idx="12"/>
          </p:nvPr>
        </p:nvSpPr>
        <p:spPr>
          <a:xfrm>
            <a:off x="6849975" y="4731163"/>
            <a:ext cx="2133600" cy="273900"/>
          </a:xfrm>
          <a:prstGeom prst="rect">
            <a:avLst/>
          </a:prstGeom>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r>
              <a:rPr lang="en">
                <a:solidFill>
                  <a:srgbClr val="2DD7E9"/>
                </a:solidFill>
              </a:rPr>
              <a:t> |</a:t>
            </a:r>
            <a:r>
              <a:rPr lang="en"/>
              <a:t> </a:t>
            </a:r>
            <a:fld id="{00000000-1234-1234-1234-123412341234}" type="slidenum">
              <a:rPr lang="en"/>
              <a:t>9</a:t>
            </a:fld>
            <a:endParaRPr/>
          </a:p>
        </p:txBody>
      </p:sp>
      <p:pic>
        <p:nvPicPr>
          <p:cNvPr id="280" name="Google Shape;280;p47"/>
          <p:cNvPicPr preferRelativeResize="0"/>
          <p:nvPr/>
        </p:nvPicPr>
        <p:blipFill>
          <a:blip r:embed="rId3">
            <a:alphaModFix/>
          </a:blip>
          <a:stretch>
            <a:fillRect/>
          </a:stretch>
        </p:blipFill>
        <p:spPr>
          <a:xfrm>
            <a:off x="1819325" y="1276825"/>
            <a:ext cx="6096000" cy="3257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1503</Words>
  <Application>Microsoft Office PowerPoint</Application>
  <PresentationFormat>On-screen Show (16:9)</PresentationFormat>
  <Paragraphs>475</Paragraphs>
  <Slides>43</Slides>
  <Notes>43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43</vt:i4>
      </vt:variant>
    </vt:vector>
  </HeadingPairs>
  <TitlesOfParts>
    <vt:vector size="50" baseType="lpstr">
      <vt:lpstr>Arial</vt:lpstr>
      <vt:lpstr>Calibri</vt:lpstr>
      <vt:lpstr>Helvetica Neue</vt:lpstr>
      <vt:lpstr>Ubuntu</vt:lpstr>
      <vt:lpstr>Simple Light</vt:lpstr>
      <vt:lpstr>Office Theme</vt:lpstr>
      <vt:lpstr>Office Theme</vt:lpstr>
      <vt:lpstr> What do journalists really want from NLP researchers? How to help build trust in media and democracy by helping journalists understand big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Paraphrase matching</vt:lpstr>
      <vt:lpstr>Paraphrase matching</vt:lpstr>
      <vt:lpstr>Paraphrase matching difficulties</vt:lpstr>
      <vt:lpstr>Entailment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What do journalists really want from NLP researchers? How to help build trust in media and democracy by helping journalists understand big data  </dc:title>
  <dc:creator>leberknight</dc:creator>
  <cp:lastModifiedBy>leberknight</cp:lastModifiedBy>
  <cp:revision>1</cp:revision>
  <dcterms:modified xsi:type="dcterms:W3CDTF">2018-08-20T23:41:57Z</dcterms:modified>
</cp:coreProperties>
</file>